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8" r:id="rId6"/>
    <p:sldId id="259" r:id="rId7"/>
    <p:sldId id="261" r:id="rId8"/>
    <p:sldId id="260" r:id="rId9"/>
    <p:sldId id="262" r:id="rId10"/>
    <p:sldId id="263" r:id="rId11"/>
    <p:sldId id="264" r:id="rId12"/>
    <p:sldId id="265" r:id="rId13"/>
    <p:sldId id="266" r:id="rId14"/>
  </p:sldIdLst>
  <p:sldSz cx="18288000" cy="10287000"/>
  <p:notesSz cx="6858000" cy="9144000"/>
  <p:embeddedFontLst>
    <p:embeddedFont>
      <p:font typeface="Aileron Bold" panose="020B0604020202020204" charset="0"/>
      <p:regular r:id="rId15"/>
    </p:embeddedFont>
    <p:embeddedFont>
      <p:font typeface="Be Vietnam Ultra-Bold" panose="020B0604020202020204" charset="0"/>
      <p:regular r:id="rId16"/>
    </p:embeddedFont>
    <p:embeddedFont>
      <p:font typeface="DM Sans" pitchFamily="2" charset="0"/>
      <p:regular r:id="rId17"/>
    </p:embeddedFont>
    <p:embeddedFont>
      <p:font typeface="DM Sans Bold" charset="0"/>
      <p:regular r:id="rId18"/>
      <p:bold r:id="rId19"/>
    </p:embeddedFont>
    <p:embeddedFont>
      <p:font typeface="Futura" panose="020B0604020202020204" charset="0"/>
      <p:regular r:id="rId20"/>
    </p:embeddedFont>
    <p:embeddedFont>
      <p:font typeface="Futura Bold" panose="020B0604020202020204" charset="0"/>
      <p:regular r:id="rId21"/>
    </p:embeddedFont>
    <p:embeddedFont>
      <p:font typeface="Inter" panose="020B0604020202020204" charset="0"/>
      <p:regular r:id="rId22"/>
    </p:embeddedFont>
    <p:embeddedFont>
      <p:font typeface="Inter Bold" panose="020B0604020202020204" charset="0"/>
      <p:regular r:id="rId23"/>
    </p:embeddedFont>
    <p:embeddedFont>
      <p:font typeface="Lato Bold"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5" autoAdjust="0"/>
    <p:restoredTop sz="94622" autoAdjust="0"/>
  </p:normalViewPr>
  <p:slideViewPr>
    <p:cSldViewPr>
      <p:cViewPr varScale="1">
        <p:scale>
          <a:sx n="59" d="100"/>
          <a:sy n="59" d="100"/>
        </p:scale>
        <p:origin x="2004"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6.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hyperlink" Target="https://www.dcceew.gov.au/environment/protection/waste/food-waste" TargetMode="External"/><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www.assist.net.au"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16.jp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4.sv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jpeg"/><Relationship Id="rId3" Type="http://schemas.openxmlformats.org/officeDocument/2006/relationships/image" Target="../media/image6.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5.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sv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5.jpeg"/><Relationship Id="rId4" Type="http://schemas.openxmlformats.org/officeDocument/2006/relationships/image" Target="../media/image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5.jpeg"/><Relationship Id="rId5" Type="http://schemas.openxmlformats.org/officeDocument/2006/relationships/image" Target="../media/image2.svg"/><Relationship Id="rId10" Type="http://schemas.openxmlformats.org/officeDocument/2006/relationships/hyperlink" Target="https://www.zoho.com/au/inventory/" TargetMode="External"/><Relationship Id="rId4" Type="http://schemas.openxmlformats.org/officeDocument/2006/relationships/image" Target="../media/image1.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1650221" y="7613829"/>
            <a:ext cx="8145647" cy="4240808"/>
          </a:xfrm>
          <a:custGeom>
            <a:avLst/>
            <a:gdLst/>
            <a:ahLst/>
            <a:cxnLst/>
            <a:rect l="l" t="t" r="r" b="b"/>
            <a:pathLst>
              <a:path w="8145647" h="4240808">
                <a:moveTo>
                  <a:pt x="8145647" y="0"/>
                </a:moveTo>
                <a:lnTo>
                  <a:pt x="0" y="0"/>
                </a:lnTo>
                <a:lnTo>
                  <a:pt x="0" y="4240807"/>
                </a:lnTo>
                <a:lnTo>
                  <a:pt x="8145647" y="4240807"/>
                </a:lnTo>
                <a:lnTo>
                  <a:pt x="81456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901797" y="-2097960"/>
            <a:ext cx="7949722" cy="7790728"/>
          </a:xfrm>
          <a:custGeom>
            <a:avLst/>
            <a:gdLst/>
            <a:ahLst/>
            <a:cxnLst/>
            <a:rect l="l" t="t" r="r" b="b"/>
            <a:pathLst>
              <a:path w="7949722" h="7790728">
                <a:moveTo>
                  <a:pt x="0" y="0"/>
                </a:moveTo>
                <a:lnTo>
                  <a:pt x="7949722" y="0"/>
                </a:lnTo>
                <a:lnTo>
                  <a:pt x="7949722" y="7790728"/>
                </a:lnTo>
                <a:lnTo>
                  <a:pt x="0" y="7790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047925" y="2111773"/>
            <a:ext cx="13300368" cy="4277086"/>
          </a:xfrm>
          <a:prstGeom prst="rect">
            <a:avLst/>
          </a:prstGeom>
        </p:spPr>
        <p:txBody>
          <a:bodyPr lIns="0" tIns="0" rIns="0" bIns="0" rtlCol="0" anchor="t">
            <a:spAutoFit/>
          </a:bodyPr>
          <a:lstStyle/>
          <a:p>
            <a:pPr algn="ctr">
              <a:lnSpc>
                <a:spcPts val="6784"/>
              </a:lnSpc>
            </a:pPr>
            <a:r>
              <a:rPr lang="en-US" sz="6167" b="1">
                <a:solidFill>
                  <a:srgbClr val="2C418D"/>
                </a:solidFill>
                <a:latin typeface="Lato Bold"/>
                <a:ea typeface="Lato Bold"/>
                <a:cs typeface="Lato Bold"/>
                <a:sym typeface="Lato Bold"/>
              </a:rPr>
              <a:t>Optimising Faith-Driven Operations: Process Redesign and Digital Transformation Proposal for FaithWorks</a:t>
            </a:r>
          </a:p>
          <a:p>
            <a:pPr algn="ctr">
              <a:lnSpc>
                <a:spcPts val="6784"/>
              </a:lnSpc>
            </a:pPr>
            <a:endParaRPr lang="en-US" sz="6167" b="1">
              <a:solidFill>
                <a:srgbClr val="2C418D"/>
              </a:solidFill>
              <a:latin typeface="Lato Bold"/>
              <a:ea typeface="Lato Bold"/>
              <a:cs typeface="Lato Bold"/>
              <a:sym typeface="Lato Bold"/>
            </a:endParaRPr>
          </a:p>
        </p:txBody>
      </p:sp>
      <p:sp>
        <p:nvSpPr>
          <p:cNvPr id="5" name="TextBox 5"/>
          <p:cNvSpPr txBox="1"/>
          <p:nvPr/>
        </p:nvSpPr>
        <p:spPr>
          <a:xfrm>
            <a:off x="4293656" y="6597650"/>
            <a:ext cx="8561322" cy="392736"/>
          </a:xfrm>
          <a:prstGeom prst="rect">
            <a:avLst/>
          </a:prstGeom>
        </p:spPr>
        <p:txBody>
          <a:bodyPr lIns="0" tIns="0" rIns="0" bIns="0" rtlCol="0" anchor="t">
            <a:spAutoFit/>
          </a:bodyPr>
          <a:lstStyle/>
          <a:p>
            <a:pPr algn="just">
              <a:lnSpc>
                <a:spcPts val="3499"/>
              </a:lnSpc>
            </a:pPr>
            <a:r>
              <a:rPr lang="en-US" sz="2499" dirty="0">
                <a:solidFill>
                  <a:srgbClr val="2C418D"/>
                </a:solidFill>
                <a:latin typeface="Futura"/>
                <a:ea typeface="Futura"/>
                <a:cs typeface="Futura"/>
                <a:sym typeface="Futura"/>
              </a:rPr>
              <a:t>Saraf Rahman Khan (110438694)</a:t>
            </a:r>
          </a:p>
        </p:txBody>
      </p:sp>
      <p:grpSp>
        <p:nvGrpSpPr>
          <p:cNvPr id="6" name="Group 6"/>
          <p:cNvGrpSpPr/>
          <p:nvPr/>
        </p:nvGrpSpPr>
        <p:grpSpPr>
          <a:xfrm>
            <a:off x="4293656" y="5970259"/>
            <a:ext cx="1904170" cy="418600"/>
            <a:chOff x="0" y="0"/>
            <a:chExt cx="2538894" cy="558133"/>
          </a:xfrm>
        </p:grpSpPr>
        <p:grpSp>
          <p:nvGrpSpPr>
            <p:cNvPr id="7" name="Group 7"/>
            <p:cNvGrpSpPr/>
            <p:nvPr/>
          </p:nvGrpSpPr>
          <p:grpSpPr>
            <a:xfrm>
              <a:off x="0" y="0"/>
              <a:ext cx="2538894" cy="558133"/>
              <a:chOff x="0" y="0"/>
              <a:chExt cx="501510" cy="110249"/>
            </a:xfrm>
          </p:grpSpPr>
          <p:sp>
            <p:nvSpPr>
              <p:cNvPr id="8" name="Freeform 8"/>
              <p:cNvSpPr/>
              <p:nvPr/>
            </p:nvSpPr>
            <p:spPr>
              <a:xfrm>
                <a:off x="0" y="0"/>
                <a:ext cx="501510" cy="110249"/>
              </a:xfrm>
              <a:custGeom>
                <a:avLst/>
                <a:gdLst/>
                <a:ahLst/>
                <a:cxnLst/>
                <a:rect l="l" t="t" r="r" b="b"/>
                <a:pathLst>
                  <a:path w="501510" h="110249">
                    <a:moveTo>
                      <a:pt x="55124" y="0"/>
                    </a:moveTo>
                    <a:lnTo>
                      <a:pt x="446386" y="0"/>
                    </a:lnTo>
                    <a:cubicBezTo>
                      <a:pt x="461005" y="0"/>
                      <a:pt x="475027" y="5808"/>
                      <a:pt x="485364" y="16146"/>
                    </a:cubicBezTo>
                    <a:cubicBezTo>
                      <a:pt x="495702" y="26483"/>
                      <a:pt x="501510" y="40504"/>
                      <a:pt x="501510" y="55124"/>
                    </a:cubicBezTo>
                    <a:lnTo>
                      <a:pt x="501510" y="55124"/>
                    </a:lnTo>
                    <a:cubicBezTo>
                      <a:pt x="501510" y="85569"/>
                      <a:pt x="476830" y="110249"/>
                      <a:pt x="446386" y="110249"/>
                    </a:cubicBezTo>
                    <a:lnTo>
                      <a:pt x="55124" y="110249"/>
                    </a:lnTo>
                    <a:cubicBezTo>
                      <a:pt x="24680" y="110249"/>
                      <a:pt x="0" y="85569"/>
                      <a:pt x="0" y="55124"/>
                    </a:cubicBezTo>
                    <a:lnTo>
                      <a:pt x="0" y="55124"/>
                    </a:lnTo>
                    <a:cubicBezTo>
                      <a:pt x="0" y="24680"/>
                      <a:pt x="24680" y="0"/>
                      <a:pt x="55124" y="0"/>
                    </a:cubicBezTo>
                    <a:close/>
                  </a:path>
                </a:pathLst>
              </a:custGeom>
              <a:gradFill rotWithShape="1">
                <a:gsLst>
                  <a:gs pos="0">
                    <a:srgbClr val="04428D">
                      <a:alpha val="100000"/>
                    </a:srgbClr>
                  </a:gs>
                  <a:gs pos="100000">
                    <a:srgbClr val="C5E32E">
                      <a:alpha val="100000"/>
                    </a:srgbClr>
                  </a:gs>
                </a:gsLst>
                <a:lin ang="0"/>
              </a:gradFill>
            </p:spPr>
            <p:txBody>
              <a:bodyPr/>
              <a:lstStyle/>
              <a:p>
                <a:endParaRPr lang="en-US"/>
              </a:p>
            </p:txBody>
          </p:sp>
          <p:sp>
            <p:nvSpPr>
              <p:cNvPr id="9" name="TextBox 9"/>
              <p:cNvSpPr txBox="1"/>
              <p:nvPr/>
            </p:nvSpPr>
            <p:spPr>
              <a:xfrm>
                <a:off x="0" y="-76200"/>
                <a:ext cx="501510" cy="1864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0661" y="55328"/>
              <a:ext cx="2417572" cy="380803"/>
            </a:xfrm>
            <a:prstGeom prst="rect">
              <a:avLst/>
            </a:prstGeom>
          </p:spPr>
          <p:txBody>
            <a:bodyPr lIns="0" tIns="0" rIns="0" bIns="0" rtlCol="0" anchor="t">
              <a:spAutoFit/>
            </a:bodyPr>
            <a:lstStyle/>
            <a:p>
              <a:pPr algn="ctr">
                <a:lnSpc>
                  <a:spcPts val="2239"/>
                </a:lnSpc>
              </a:pPr>
              <a:r>
                <a:rPr lang="en-US" sz="1599">
                  <a:solidFill>
                    <a:srgbClr val="FFFFFF"/>
                  </a:solidFill>
                  <a:latin typeface="Futura"/>
                  <a:ea typeface="Futura"/>
                  <a:cs typeface="Futura"/>
                  <a:sym typeface="Futura"/>
                </a:rPr>
                <a:t>Presented 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855" y="454148"/>
            <a:ext cx="17638277" cy="1676391"/>
          </a:xfrm>
          <a:prstGeom prst="rect">
            <a:avLst/>
          </a:prstGeom>
        </p:spPr>
        <p:txBody>
          <a:bodyPr lIns="0" tIns="0" rIns="0" bIns="0" rtlCol="0" anchor="t">
            <a:spAutoFit/>
          </a:bodyPr>
          <a:lstStyle/>
          <a:p>
            <a:pPr algn="ctr">
              <a:lnSpc>
                <a:spcPts val="6599"/>
              </a:lnSpc>
            </a:pPr>
            <a:r>
              <a:rPr lang="en-US" sz="5999" b="1">
                <a:solidFill>
                  <a:srgbClr val="2C418D"/>
                </a:solidFill>
                <a:latin typeface="Lato Bold"/>
                <a:ea typeface="Lato Bold"/>
                <a:cs typeface="Lato Bold"/>
                <a:sym typeface="Lato Bold"/>
              </a:rPr>
              <a:t>Collaborative Improvement: Approach, Challenges &amp; Adaptation</a:t>
            </a:r>
          </a:p>
        </p:txBody>
      </p:sp>
      <p:sp>
        <p:nvSpPr>
          <p:cNvPr id="3" name="Freeform 3"/>
          <p:cNvSpPr/>
          <p:nvPr/>
        </p:nvSpPr>
        <p:spPr>
          <a:xfrm>
            <a:off x="-264087" y="0"/>
            <a:ext cx="8089626" cy="4142240"/>
          </a:xfrm>
          <a:custGeom>
            <a:avLst/>
            <a:gdLst/>
            <a:ahLst/>
            <a:cxnLst/>
            <a:rect l="l" t="t" r="r" b="b"/>
            <a:pathLst>
              <a:path w="8089626" h="4142240">
                <a:moveTo>
                  <a:pt x="0" y="0"/>
                </a:moveTo>
                <a:lnTo>
                  <a:pt x="8089626" y="0"/>
                </a:lnTo>
                <a:lnTo>
                  <a:pt x="8089626" y="4142240"/>
                </a:lnTo>
                <a:lnTo>
                  <a:pt x="0" y="4142240"/>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flipH="1" flipV="1">
            <a:off x="9891762" y="5753642"/>
            <a:ext cx="9424910" cy="4906821"/>
          </a:xfrm>
          <a:custGeom>
            <a:avLst/>
            <a:gdLst/>
            <a:ahLst/>
            <a:cxnLst/>
            <a:rect l="l" t="t" r="r" b="b"/>
            <a:pathLst>
              <a:path w="9424910" h="4906821">
                <a:moveTo>
                  <a:pt x="9424910" y="4906821"/>
                </a:moveTo>
                <a:lnTo>
                  <a:pt x="0" y="4906821"/>
                </a:lnTo>
                <a:lnTo>
                  <a:pt x="0" y="0"/>
                </a:lnTo>
                <a:lnTo>
                  <a:pt x="9424910" y="0"/>
                </a:lnTo>
                <a:lnTo>
                  <a:pt x="9424910" y="4906821"/>
                </a:lnTo>
                <a:close/>
              </a:path>
            </a:pathLst>
          </a:custGeom>
          <a:blipFill>
            <a:blip r:embed="rId4">
              <a:alphaModFix amt="42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2036930" y="2730874"/>
            <a:ext cx="1286243" cy="1286243"/>
            <a:chOff x="0" y="0"/>
            <a:chExt cx="812800" cy="812800"/>
          </a:xfrm>
        </p:grpSpPr>
        <p:sp>
          <p:nvSpPr>
            <p:cNvPr id="6" name="Freeform 6"/>
            <p:cNvSpPr/>
            <p:nvPr/>
          </p:nvSpPr>
          <p:spPr>
            <a:xfrm>
              <a:off x="0" y="0"/>
              <a:ext cx="812800" cy="812800"/>
            </a:xfrm>
            <a:custGeom>
              <a:avLst/>
              <a:gdLst/>
              <a:ahLst/>
              <a:cxnLst/>
              <a:rect l="l" t="t" r="r" b="b"/>
              <a:pathLst>
                <a:path w="812800" h="81280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EC5531"/>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marL="410209" lvl="1" indent="-205105" algn="l">
                <a:lnSpc>
                  <a:spcPts val="2659"/>
                </a:lnSpc>
                <a:buFont typeface="Arial"/>
                <a:buChar char="•"/>
              </a:pPr>
              <a:endParaRPr/>
            </a:p>
          </p:txBody>
        </p:sp>
      </p:grpSp>
      <p:grpSp>
        <p:nvGrpSpPr>
          <p:cNvPr id="8" name="Group 8"/>
          <p:cNvGrpSpPr/>
          <p:nvPr/>
        </p:nvGrpSpPr>
        <p:grpSpPr>
          <a:xfrm>
            <a:off x="6343615" y="2730874"/>
            <a:ext cx="1286243" cy="1286243"/>
            <a:chOff x="0" y="0"/>
            <a:chExt cx="812800" cy="812800"/>
          </a:xfrm>
        </p:grpSpPr>
        <p:sp>
          <p:nvSpPr>
            <p:cNvPr id="9" name="Freeform 9"/>
            <p:cNvSpPr/>
            <p:nvPr/>
          </p:nvSpPr>
          <p:spPr>
            <a:xfrm>
              <a:off x="0" y="0"/>
              <a:ext cx="812800" cy="812800"/>
            </a:xfrm>
            <a:custGeom>
              <a:avLst/>
              <a:gdLst/>
              <a:ahLst/>
              <a:cxnLst/>
              <a:rect l="l" t="t" r="r" b="b"/>
              <a:pathLst>
                <a:path w="812800" h="81280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017FDD"/>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654221" y="2730874"/>
            <a:ext cx="1286243" cy="1286243"/>
            <a:chOff x="0" y="0"/>
            <a:chExt cx="812800" cy="812800"/>
          </a:xfrm>
        </p:grpSpPr>
        <p:sp>
          <p:nvSpPr>
            <p:cNvPr id="12" name="Freeform 12"/>
            <p:cNvSpPr/>
            <p:nvPr/>
          </p:nvSpPr>
          <p:spPr>
            <a:xfrm>
              <a:off x="0" y="0"/>
              <a:ext cx="812800" cy="812800"/>
            </a:xfrm>
            <a:custGeom>
              <a:avLst/>
              <a:gdLst/>
              <a:ahLst/>
              <a:cxnLst/>
              <a:rect l="l" t="t" r="r" b="b"/>
              <a:pathLst>
                <a:path w="812800" h="81280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00CA7B"/>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964827" y="2730874"/>
            <a:ext cx="1286243" cy="1286243"/>
            <a:chOff x="0" y="0"/>
            <a:chExt cx="812800" cy="812800"/>
          </a:xfrm>
        </p:grpSpPr>
        <p:sp>
          <p:nvSpPr>
            <p:cNvPr id="15" name="Freeform 15"/>
            <p:cNvSpPr/>
            <p:nvPr/>
          </p:nvSpPr>
          <p:spPr>
            <a:xfrm>
              <a:off x="0" y="0"/>
              <a:ext cx="812800" cy="812800"/>
            </a:xfrm>
            <a:custGeom>
              <a:avLst/>
              <a:gdLst/>
              <a:ahLst/>
              <a:cxnLst/>
              <a:rect l="l" t="t" r="r" b="b"/>
              <a:pathLst>
                <a:path w="812800" h="812800">
                  <a:moveTo>
                    <a:pt x="120380" y="0"/>
                  </a:moveTo>
                  <a:lnTo>
                    <a:pt x="692420" y="0"/>
                  </a:lnTo>
                  <a:cubicBezTo>
                    <a:pt x="724346" y="0"/>
                    <a:pt x="754966" y="12683"/>
                    <a:pt x="777541" y="35259"/>
                  </a:cubicBezTo>
                  <a:cubicBezTo>
                    <a:pt x="800117" y="57834"/>
                    <a:pt x="812800" y="88454"/>
                    <a:pt x="812800" y="120380"/>
                  </a:cubicBezTo>
                  <a:lnTo>
                    <a:pt x="812800" y="692420"/>
                  </a:lnTo>
                  <a:cubicBezTo>
                    <a:pt x="812800" y="724346"/>
                    <a:pt x="800117" y="754966"/>
                    <a:pt x="777541" y="777541"/>
                  </a:cubicBezTo>
                  <a:cubicBezTo>
                    <a:pt x="754966" y="800117"/>
                    <a:pt x="724346" y="812800"/>
                    <a:pt x="692420" y="812800"/>
                  </a:cubicBezTo>
                  <a:lnTo>
                    <a:pt x="120380" y="812800"/>
                  </a:lnTo>
                  <a:cubicBezTo>
                    <a:pt x="88454" y="812800"/>
                    <a:pt x="57834" y="800117"/>
                    <a:pt x="35259" y="777541"/>
                  </a:cubicBezTo>
                  <a:cubicBezTo>
                    <a:pt x="12683" y="754966"/>
                    <a:pt x="0" y="724346"/>
                    <a:pt x="0" y="692420"/>
                  </a:cubicBezTo>
                  <a:lnTo>
                    <a:pt x="0" y="120380"/>
                  </a:lnTo>
                  <a:cubicBezTo>
                    <a:pt x="0" y="88454"/>
                    <a:pt x="12683" y="57834"/>
                    <a:pt x="35259" y="35259"/>
                  </a:cubicBezTo>
                  <a:cubicBezTo>
                    <a:pt x="57834" y="12683"/>
                    <a:pt x="88454" y="0"/>
                    <a:pt x="120380" y="0"/>
                  </a:cubicBezTo>
                  <a:close/>
                </a:path>
              </a:pathLst>
            </a:custGeom>
            <a:solidFill>
              <a:srgbClr val="713AA1"/>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544263" y="3009559"/>
            <a:ext cx="888867" cy="728871"/>
          </a:xfrm>
          <a:custGeom>
            <a:avLst/>
            <a:gdLst/>
            <a:ahLst/>
            <a:cxnLst/>
            <a:rect l="l" t="t" r="r" b="b"/>
            <a:pathLst>
              <a:path w="888867" h="728871">
                <a:moveTo>
                  <a:pt x="0" y="0"/>
                </a:moveTo>
                <a:lnTo>
                  <a:pt x="888868" y="0"/>
                </a:lnTo>
                <a:lnTo>
                  <a:pt x="888868" y="728871"/>
                </a:lnTo>
                <a:lnTo>
                  <a:pt x="0" y="7288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2209637" y="2985314"/>
            <a:ext cx="940830" cy="777361"/>
          </a:xfrm>
          <a:custGeom>
            <a:avLst/>
            <a:gdLst/>
            <a:ahLst/>
            <a:cxnLst/>
            <a:rect l="l" t="t" r="r" b="b"/>
            <a:pathLst>
              <a:path w="940830" h="777361">
                <a:moveTo>
                  <a:pt x="0" y="0"/>
                </a:moveTo>
                <a:lnTo>
                  <a:pt x="940830" y="0"/>
                </a:lnTo>
                <a:lnTo>
                  <a:pt x="940830" y="777361"/>
                </a:lnTo>
                <a:lnTo>
                  <a:pt x="0" y="777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5146435" y="2963825"/>
            <a:ext cx="923027" cy="820340"/>
          </a:xfrm>
          <a:custGeom>
            <a:avLst/>
            <a:gdLst/>
            <a:ahLst/>
            <a:cxnLst/>
            <a:rect l="l" t="t" r="r" b="b"/>
            <a:pathLst>
              <a:path w="923027" h="820340">
                <a:moveTo>
                  <a:pt x="0" y="0"/>
                </a:moveTo>
                <a:lnTo>
                  <a:pt x="923027" y="0"/>
                </a:lnTo>
                <a:lnTo>
                  <a:pt x="923027" y="820340"/>
                </a:lnTo>
                <a:lnTo>
                  <a:pt x="0" y="8203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AutoShape 20"/>
          <p:cNvSpPr/>
          <p:nvPr/>
        </p:nvSpPr>
        <p:spPr>
          <a:xfrm>
            <a:off x="893473" y="5586946"/>
            <a:ext cx="9525" cy="3278695"/>
          </a:xfrm>
          <a:prstGeom prst="line">
            <a:avLst/>
          </a:prstGeom>
          <a:ln w="38100" cap="flat">
            <a:solidFill>
              <a:srgbClr val="FF4557"/>
            </a:solidFill>
            <a:prstDash val="solid"/>
            <a:headEnd type="none" w="sm" len="sm"/>
            <a:tailEnd type="none" w="sm" len="sm"/>
          </a:ln>
        </p:spPr>
        <p:txBody>
          <a:bodyPr/>
          <a:lstStyle/>
          <a:p>
            <a:endParaRPr lang="en-US"/>
          </a:p>
        </p:txBody>
      </p:sp>
      <p:sp>
        <p:nvSpPr>
          <p:cNvPr id="21" name="AutoShape 21"/>
          <p:cNvSpPr/>
          <p:nvPr/>
        </p:nvSpPr>
        <p:spPr>
          <a:xfrm>
            <a:off x="5171583" y="5575505"/>
            <a:ext cx="38099" cy="3290191"/>
          </a:xfrm>
          <a:prstGeom prst="line">
            <a:avLst/>
          </a:prstGeom>
          <a:ln w="38100" cap="flat">
            <a:solidFill>
              <a:srgbClr val="017FDD"/>
            </a:solidFill>
            <a:prstDash val="solid"/>
            <a:headEnd type="none" w="sm" len="sm"/>
            <a:tailEnd type="none" w="sm" len="sm"/>
          </a:ln>
        </p:spPr>
        <p:txBody>
          <a:bodyPr/>
          <a:lstStyle/>
          <a:p>
            <a:endParaRPr lang="en-US"/>
          </a:p>
        </p:txBody>
      </p:sp>
      <p:sp>
        <p:nvSpPr>
          <p:cNvPr id="22" name="AutoShape 22"/>
          <p:cNvSpPr/>
          <p:nvPr/>
        </p:nvSpPr>
        <p:spPr>
          <a:xfrm>
            <a:off x="9482189" y="5586946"/>
            <a:ext cx="38099" cy="3278750"/>
          </a:xfrm>
          <a:prstGeom prst="line">
            <a:avLst/>
          </a:prstGeom>
          <a:ln w="38100" cap="flat">
            <a:solidFill>
              <a:srgbClr val="00CA7B"/>
            </a:solidFill>
            <a:prstDash val="solid"/>
            <a:headEnd type="none" w="sm" len="sm"/>
            <a:tailEnd type="none" w="sm" len="sm"/>
          </a:ln>
        </p:spPr>
        <p:txBody>
          <a:bodyPr/>
          <a:lstStyle/>
          <a:p>
            <a:endParaRPr lang="en-US"/>
          </a:p>
        </p:txBody>
      </p:sp>
      <p:sp>
        <p:nvSpPr>
          <p:cNvPr id="23" name="AutoShape 23"/>
          <p:cNvSpPr/>
          <p:nvPr/>
        </p:nvSpPr>
        <p:spPr>
          <a:xfrm>
            <a:off x="13824121" y="5586946"/>
            <a:ext cx="9525" cy="3278750"/>
          </a:xfrm>
          <a:prstGeom prst="line">
            <a:avLst/>
          </a:prstGeom>
          <a:ln w="38100" cap="flat">
            <a:solidFill>
              <a:srgbClr val="713AA1"/>
            </a:solidFill>
            <a:prstDash val="solid"/>
            <a:headEnd type="none" w="sm" len="sm"/>
            <a:tailEnd type="none" w="sm" len="sm"/>
          </a:ln>
        </p:spPr>
        <p:txBody>
          <a:bodyPr/>
          <a:lstStyle/>
          <a:p>
            <a:endParaRPr lang="en-US"/>
          </a:p>
        </p:txBody>
      </p:sp>
      <p:grpSp>
        <p:nvGrpSpPr>
          <p:cNvPr id="24" name="Group 24"/>
          <p:cNvGrpSpPr/>
          <p:nvPr/>
        </p:nvGrpSpPr>
        <p:grpSpPr>
          <a:xfrm>
            <a:off x="792417" y="5542007"/>
            <a:ext cx="211636" cy="21163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5531"/>
            </a:soli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071480" y="5542007"/>
            <a:ext cx="211636" cy="21163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FDD"/>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9378875" y="5542007"/>
            <a:ext cx="211636" cy="21163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A7B"/>
            </a:solidFill>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723065" y="5542007"/>
            <a:ext cx="211636" cy="2116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3AA1"/>
            </a:solidFill>
          </p:spPr>
          <p:txBody>
            <a:bodyPr/>
            <a:lstStyle/>
            <a:p>
              <a:endParaRPr lang="en-US"/>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0820733" y="2908487"/>
            <a:ext cx="939234" cy="931016"/>
          </a:xfrm>
          <a:custGeom>
            <a:avLst/>
            <a:gdLst/>
            <a:ahLst/>
            <a:cxnLst/>
            <a:rect l="l" t="t" r="r" b="b"/>
            <a:pathLst>
              <a:path w="939234" h="931016">
                <a:moveTo>
                  <a:pt x="0" y="0"/>
                </a:moveTo>
                <a:lnTo>
                  <a:pt x="939234" y="0"/>
                </a:lnTo>
                <a:lnTo>
                  <a:pt x="939234" y="931016"/>
                </a:lnTo>
                <a:lnTo>
                  <a:pt x="0" y="9310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TextBox 37"/>
          <p:cNvSpPr txBox="1"/>
          <p:nvPr/>
        </p:nvSpPr>
        <p:spPr>
          <a:xfrm>
            <a:off x="902998" y="4302866"/>
            <a:ext cx="3554108" cy="448310"/>
          </a:xfrm>
          <a:prstGeom prst="rect">
            <a:avLst/>
          </a:prstGeom>
        </p:spPr>
        <p:txBody>
          <a:bodyPr lIns="0" tIns="0" rIns="0" bIns="0" rtlCol="0" anchor="t">
            <a:spAutoFit/>
          </a:bodyPr>
          <a:lstStyle/>
          <a:p>
            <a:pPr algn="ctr">
              <a:lnSpc>
                <a:spcPts val="3640"/>
              </a:lnSpc>
              <a:spcBef>
                <a:spcPct val="0"/>
              </a:spcBef>
            </a:pPr>
            <a:r>
              <a:rPr lang="en-US" sz="2600" b="1">
                <a:solidFill>
                  <a:srgbClr val="FF4557"/>
                </a:solidFill>
                <a:latin typeface="Aileron Bold"/>
                <a:ea typeface="Aileron Bold"/>
                <a:cs typeface="Aileron Bold"/>
                <a:sym typeface="Aileron Bold"/>
              </a:rPr>
              <a:t>Approach Taken</a:t>
            </a:r>
          </a:p>
        </p:txBody>
      </p:sp>
      <p:sp>
        <p:nvSpPr>
          <p:cNvPr id="38" name="TextBox 38"/>
          <p:cNvSpPr txBox="1"/>
          <p:nvPr/>
        </p:nvSpPr>
        <p:spPr>
          <a:xfrm>
            <a:off x="902998" y="5055976"/>
            <a:ext cx="3901654" cy="4921250"/>
          </a:xfrm>
          <a:prstGeom prst="rect">
            <a:avLst/>
          </a:prstGeom>
        </p:spPr>
        <p:txBody>
          <a:bodyPr lIns="0" tIns="0" rIns="0" bIns="0" rtlCol="0" anchor="t">
            <a:spAutoFit/>
          </a:bodyPr>
          <a:lstStyle/>
          <a:p>
            <a:pPr algn="l">
              <a:lnSpc>
                <a:spcPts val="2799"/>
              </a:lnSpc>
            </a:pPr>
            <a:endParaRPr/>
          </a:p>
          <a:p>
            <a:pPr marL="431799" lvl="1" indent="-215899" algn="l">
              <a:lnSpc>
                <a:spcPts val="2799"/>
              </a:lnSpc>
              <a:buFont typeface="Arial"/>
              <a:buChar char="•"/>
            </a:pPr>
            <a:r>
              <a:rPr lang="en-US" sz="1999">
                <a:solidFill>
                  <a:srgbClr val="6D6D6D"/>
                </a:solidFill>
                <a:latin typeface="Inter"/>
                <a:ea typeface="Inter"/>
                <a:cs typeface="Inter"/>
                <a:sym typeface="Inter"/>
              </a:rPr>
              <a:t>Discussed improvements with store manager Daniel via Zoom.</a:t>
            </a:r>
          </a:p>
          <a:p>
            <a:pPr marL="431799" lvl="1" indent="-215899" algn="l">
              <a:lnSpc>
                <a:spcPts val="2799"/>
              </a:lnSpc>
              <a:buFont typeface="Arial"/>
              <a:buChar char="•"/>
            </a:pPr>
            <a:r>
              <a:rPr lang="en-US" sz="1999">
                <a:solidFill>
                  <a:srgbClr val="6D6D6D"/>
                </a:solidFill>
                <a:latin typeface="Inter"/>
                <a:ea typeface="Inter"/>
                <a:cs typeface="Inter"/>
                <a:sym typeface="Inter"/>
              </a:rPr>
              <a:t>Presented BPMN drafts for </a:t>
            </a:r>
            <a:r>
              <a:rPr lang="en-US" sz="1999" b="1">
                <a:solidFill>
                  <a:srgbClr val="6D6D6D"/>
                </a:solidFill>
                <a:latin typeface="Inter Bold"/>
                <a:ea typeface="Inter Bold"/>
                <a:cs typeface="Inter Bold"/>
                <a:sym typeface="Inter Bold"/>
              </a:rPr>
              <a:t>Categorical Sorting, Quality Control &amp; Strategic Storage and Customer Service &amp; Checkout.</a:t>
            </a:r>
          </a:p>
          <a:p>
            <a:pPr marL="431799" lvl="1" indent="-215899" algn="l">
              <a:lnSpc>
                <a:spcPts val="2799"/>
              </a:lnSpc>
              <a:buFont typeface="Arial"/>
              <a:buChar char="•"/>
            </a:pPr>
            <a:r>
              <a:rPr lang="en-US" sz="1999">
                <a:solidFill>
                  <a:srgbClr val="6D6D6D"/>
                </a:solidFill>
                <a:latin typeface="Inter"/>
                <a:ea typeface="Inter"/>
                <a:cs typeface="Inter"/>
                <a:sym typeface="Inter"/>
              </a:rPr>
              <a:t>Focused on automation and standardization.</a:t>
            </a:r>
          </a:p>
          <a:p>
            <a:pPr marL="431799" lvl="1" indent="-215899" algn="l">
              <a:lnSpc>
                <a:spcPts val="2799"/>
              </a:lnSpc>
              <a:buFont typeface="Arial"/>
              <a:buChar char="•"/>
            </a:pPr>
            <a:r>
              <a:rPr lang="en-US" sz="1999">
                <a:solidFill>
                  <a:srgbClr val="6D6D6D"/>
                </a:solidFill>
                <a:latin typeface="Inter"/>
                <a:ea typeface="Inter"/>
                <a:cs typeface="Inter"/>
                <a:sym typeface="Inter"/>
              </a:rPr>
              <a:t>Invited honest feedback on feasibility and challenges.</a:t>
            </a:r>
          </a:p>
          <a:p>
            <a:pPr algn="l">
              <a:lnSpc>
                <a:spcPts val="2799"/>
              </a:lnSpc>
              <a:spcBef>
                <a:spcPct val="0"/>
              </a:spcBef>
            </a:pPr>
            <a:endParaRPr lang="en-US" sz="1999">
              <a:solidFill>
                <a:srgbClr val="6D6D6D"/>
              </a:solidFill>
              <a:latin typeface="Inter"/>
              <a:ea typeface="Inter"/>
              <a:cs typeface="Inter"/>
              <a:sym typeface="Inter"/>
            </a:endParaRPr>
          </a:p>
        </p:txBody>
      </p:sp>
      <p:sp>
        <p:nvSpPr>
          <p:cNvPr id="39" name="TextBox 39"/>
          <p:cNvSpPr txBox="1"/>
          <p:nvPr/>
        </p:nvSpPr>
        <p:spPr>
          <a:xfrm>
            <a:off x="5209682" y="4302866"/>
            <a:ext cx="3554108" cy="448310"/>
          </a:xfrm>
          <a:prstGeom prst="rect">
            <a:avLst/>
          </a:prstGeom>
        </p:spPr>
        <p:txBody>
          <a:bodyPr lIns="0" tIns="0" rIns="0" bIns="0" rtlCol="0" anchor="t">
            <a:spAutoFit/>
          </a:bodyPr>
          <a:lstStyle/>
          <a:p>
            <a:pPr algn="ctr">
              <a:lnSpc>
                <a:spcPts val="3640"/>
              </a:lnSpc>
              <a:spcBef>
                <a:spcPct val="0"/>
              </a:spcBef>
            </a:pPr>
            <a:r>
              <a:rPr lang="en-US" sz="2600" b="1">
                <a:solidFill>
                  <a:srgbClr val="017FDD"/>
                </a:solidFill>
                <a:latin typeface="Aileron Bold"/>
                <a:ea typeface="Aileron Bold"/>
                <a:cs typeface="Aileron Bold"/>
                <a:sym typeface="Aileron Bold"/>
              </a:rPr>
              <a:t>What Worked Well</a:t>
            </a:r>
          </a:p>
        </p:txBody>
      </p:sp>
      <p:sp>
        <p:nvSpPr>
          <p:cNvPr id="40" name="TextBox 40"/>
          <p:cNvSpPr txBox="1"/>
          <p:nvPr/>
        </p:nvSpPr>
        <p:spPr>
          <a:xfrm>
            <a:off x="9520288" y="4302866"/>
            <a:ext cx="3554108" cy="448310"/>
          </a:xfrm>
          <a:prstGeom prst="rect">
            <a:avLst/>
          </a:prstGeom>
        </p:spPr>
        <p:txBody>
          <a:bodyPr lIns="0" tIns="0" rIns="0" bIns="0" rtlCol="0" anchor="t">
            <a:spAutoFit/>
          </a:bodyPr>
          <a:lstStyle/>
          <a:p>
            <a:pPr algn="ctr">
              <a:lnSpc>
                <a:spcPts val="3640"/>
              </a:lnSpc>
              <a:spcBef>
                <a:spcPct val="0"/>
              </a:spcBef>
            </a:pPr>
            <a:r>
              <a:rPr lang="en-US" sz="2600" b="1">
                <a:solidFill>
                  <a:srgbClr val="00CA7B"/>
                </a:solidFill>
                <a:latin typeface="Aileron Bold"/>
                <a:ea typeface="Aileron Bold"/>
                <a:cs typeface="Aileron Bold"/>
                <a:sym typeface="Aileron Bold"/>
              </a:rPr>
              <a:t>Concerns Raised</a:t>
            </a:r>
          </a:p>
        </p:txBody>
      </p:sp>
      <p:sp>
        <p:nvSpPr>
          <p:cNvPr id="41" name="TextBox 41"/>
          <p:cNvSpPr txBox="1"/>
          <p:nvPr/>
        </p:nvSpPr>
        <p:spPr>
          <a:xfrm>
            <a:off x="13833645" y="4302866"/>
            <a:ext cx="3554108" cy="448310"/>
          </a:xfrm>
          <a:prstGeom prst="rect">
            <a:avLst/>
          </a:prstGeom>
        </p:spPr>
        <p:txBody>
          <a:bodyPr lIns="0" tIns="0" rIns="0" bIns="0" rtlCol="0" anchor="t">
            <a:spAutoFit/>
          </a:bodyPr>
          <a:lstStyle/>
          <a:p>
            <a:pPr algn="ctr">
              <a:lnSpc>
                <a:spcPts val="3640"/>
              </a:lnSpc>
              <a:spcBef>
                <a:spcPct val="0"/>
              </a:spcBef>
            </a:pPr>
            <a:r>
              <a:rPr lang="en-US" sz="2600" b="1">
                <a:solidFill>
                  <a:srgbClr val="713AA1"/>
                </a:solidFill>
                <a:latin typeface="Aileron Bold"/>
                <a:ea typeface="Aileron Bold"/>
                <a:cs typeface="Aileron Bold"/>
                <a:sym typeface="Aileron Bold"/>
              </a:rPr>
              <a:t>Our Response</a:t>
            </a:r>
          </a:p>
        </p:txBody>
      </p:sp>
      <p:sp>
        <p:nvSpPr>
          <p:cNvPr id="42" name="TextBox 42"/>
          <p:cNvSpPr txBox="1"/>
          <p:nvPr/>
        </p:nvSpPr>
        <p:spPr>
          <a:xfrm>
            <a:off x="5477221" y="5503907"/>
            <a:ext cx="3901654" cy="35115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6D6D6D"/>
                </a:solidFill>
                <a:latin typeface="Inter"/>
                <a:ea typeface="Inter"/>
                <a:cs typeface="Inter"/>
                <a:sym typeface="Inter"/>
              </a:rPr>
              <a:t>Positive response to barcode labelling &amp; POS use​</a:t>
            </a:r>
          </a:p>
          <a:p>
            <a:pPr marL="431799" lvl="1" indent="-215899" algn="l">
              <a:lnSpc>
                <a:spcPts val="2799"/>
              </a:lnSpc>
              <a:buFont typeface="Arial"/>
              <a:buChar char="•"/>
            </a:pPr>
            <a:r>
              <a:rPr lang="en-US" sz="1999">
                <a:solidFill>
                  <a:srgbClr val="6D6D6D"/>
                </a:solidFill>
                <a:latin typeface="Inter"/>
                <a:ea typeface="Inter"/>
                <a:cs typeface="Inter"/>
                <a:sym typeface="Inter"/>
              </a:rPr>
              <a:t>Agreed that auto-applying free items would reduce inconsistency​</a:t>
            </a:r>
          </a:p>
          <a:p>
            <a:pPr marL="431799" lvl="1" indent="-215899" algn="l">
              <a:lnSpc>
                <a:spcPts val="2799"/>
              </a:lnSpc>
              <a:buFont typeface="Arial"/>
              <a:buChar char="•"/>
            </a:pPr>
            <a:r>
              <a:rPr lang="en-US" sz="1999">
                <a:solidFill>
                  <a:srgbClr val="6D6D6D"/>
                </a:solidFill>
                <a:latin typeface="Inter"/>
                <a:ea typeface="Inter"/>
                <a:cs typeface="Inter"/>
                <a:sym typeface="Inter"/>
              </a:rPr>
              <a:t>Supported manual fallback plans for system errors​</a:t>
            </a:r>
          </a:p>
          <a:p>
            <a:pPr marL="431799" lvl="1" indent="-215899" algn="l">
              <a:lnSpc>
                <a:spcPts val="2799"/>
              </a:lnSpc>
              <a:buFont typeface="Arial"/>
              <a:buChar char="•"/>
            </a:pPr>
            <a:r>
              <a:rPr lang="en-US" sz="1999">
                <a:solidFill>
                  <a:srgbClr val="6D6D6D"/>
                </a:solidFill>
                <a:latin typeface="Inter"/>
                <a:ea typeface="Inter"/>
                <a:cs typeface="Inter"/>
                <a:sym typeface="Inter"/>
              </a:rPr>
              <a:t>Liked the idea of phased, low-cost tech integration​</a:t>
            </a:r>
          </a:p>
          <a:p>
            <a:pPr algn="l">
              <a:lnSpc>
                <a:spcPts val="2799"/>
              </a:lnSpc>
              <a:spcBef>
                <a:spcPct val="0"/>
              </a:spcBef>
            </a:pPr>
            <a:endParaRPr lang="en-US" sz="1999">
              <a:solidFill>
                <a:srgbClr val="6D6D6D"/>
              </a:solidFill>
              <a:latin typeface="Inter"/>
              <a:ea typeface="Inter"/>
              <a:cs typeface="Inter"/>
              <a:sym typeface="Inter"/>
            </a:endParaRPr>
          </a:p>
        </p:txBody>
      </p:sp>
      <p:sp>
        <p:nvSpPr>
          <p:cNvPr id="43" name="TextBox 43"/>
          <p:cNvSpPr txBox="1"/>
          <p:nvPr/>
        </p:nvSpPr>
        <p:spPr>
          <a:xfrm>
            <a:off x="9590511" y="5609725"/>
            <a:ext cx="3901654" cy="280670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6D6D6D"/>
                </a:solidFill>
                <a:latin typeface="Inter"/>
                <a:ea typeface="Inter"/>
                <a:cs typeface="Inter"/>
                <a:sym typeface="Inter"/>
              </a:rPr>
              <a:t>Volunteer digital literacy and training​</a:t>
            </a:r>
          </a:p>
          <a:p>
            <a:pPr marL="431799" lvl="1" indent="-215899" algn="l">
              <a:lnSpc>
                <a:spcPts val="2799"/>
              </a:lnSpc>
              <a:buFont typeface="Arial"/>
              <a:buChar char="•"/>
            </a:pPr>
            <a:r>
              <a:rPr lang="en-US" sz="1999">
                <a:solidFill>
                  <a:srgbClr val="6D6D6D"/>
                </a:solidFill>
                <a:latin typeface="Inter"/>
                <a:ea typeface="Inter"/>
                <a:cs typeface="Inter"/>
                <a:sym typeface="Inter"/>
              </a:rPr>
              <a:t>Internet reliability in-store​</a:t>
            </a:r>
          </a:p>
          <a:p>
            <a:pPr marL="431799" lvl="1" indent="-215899" algn="l">
              <a:lnSpc>
                <a:spcPts val="2799"/>
              </a:lnSpc>
              <a:buFont typeface="Arial"/>
              <a:buChar char="•"/>
            </a:pPr>
            <a:r>
              <a:rPr lang="en-US" sz="1999">
                <a:solidFill>
                  <a:srgbClr val="6D6D6D"/>
                </a:solidFill>
                <a:latin typeface="Inter"/>
                <a:ea typeface="Inter"/>
                <a:cs typeface="Inter"/>
                <a:sym typeface="Inter"/>
              </a:rPr>
              <a:t>Need for low-risk, easy-to-use systems​</a:t>
            </a:r>
          </a:p>
          <a:p>
            <a:pPr marL="431799" lvl="1" indent="-215899" algn="l">
              <a:lnSpc>
                <a:spcPts val="2799"/>
              </a:lnSpc>
              <a:buFont typeface="Arial"/>
              <a:buChar char="•"/>
            </a:pPr>
            <a:r>
              <a:rPr lang="en-US" sz="1999">
                <a:solidFill>
                  <a:srgbClr val="6D6D6D"/>
                </a:solidFill>
                <a:latin typeface="Inter"/>
                <a:ea typeface="Inter"/>
                <a:cs typeface="Inter"/>
                <a:sym typeface="Inter"/>
              </a:rPr>
              <a:t>Risk of over-complicating processes​</a:t>
            </a:r>
          </a:p>
          <a:p>
            <a:pPr algn="l">
              <a:lnSpc>
                <a:spcPts val="2799"/>
              </a:lnSpc>
              <a:spcBef>
                <a:spcPct val="0"/>
              </a:spcBef>
            </a:pPr>
            <a:endParaRPr lang="en-US" sz="1999">
              <a:solidFill>
                <a:srgbClr val="6D6D6D"/>
              </a:solidFill>
              <a:latin typeface="Inter"/>
              <a:ea typeface="Inter"/>
              <a:cs typeface="Inter"/>
              <a:sym typeface="Inter"/>
            </a:endParaRPr>
          </a:p>
        </p:txBody>
      </p:sp>
      <p:sp>
        <p:nvSpPr>
          <p:cNvPr id="44" name="TextBox 44"/>
          <p:cNvSpPr txBox="1"/>
          <p:nvPr/>
        </p:nvSpPr>
        <p:spPr>
          <a:xfrm>
            <a:off x="13900320" y="5715542"/>
            <a:ext cx="3901654" cy="38639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6D6D6D"/>
                </a:solidFill>
                <a:latin typeface="Inter"/>
                <a:ea typeface="Inter"/>
                <a:cs typeface="Inter"/>
                <a:sym typeface="Inter"/>
              </a:rPr>
              <a:t>Simplified UI flow and benefit logic​</a:t>
            </a:r>
          </a:p>
          <a:p>
            <a:pPr marL="431799" lvl="1" indent="-215899" algn="l">
              <a:lnSpc>
                <a:spcPts val="2799"/>
              </a:lnSpc>
              <a:buFont typeface="Arial"/>
              <a:buChar char="•"/>
            </a:pPr>
            <a:r>
              <a:rPr lang="en-US" sz="1999">
                <a:solidFill>
                  <a:srgbClr val="6D6D6D"/>
                </a:solidFill>
                <a:latin typeface="Inter"/>
                <a:ea typeface="Inter"/>
                <a:cs typeface="Inter"/>
                <a:sym typeface="Inter"/>
              </a:rPr>
              <a:t>Included manual backup paths in all processes​</a:t>
            </a:r>
          </a:p>
          <a:p>
            <a:pPr marL="431799" lvl="1" indent="-215899" algn="l">
              <a:lnSpc>
                <a:spcPts val="2799"/>
              </a:lnSpc>
              <a:buFont typeface="Arial"/>
              <a:buChar char="•"/>
            </a:pPr>
            <a:r>
              <a:rPr lang="en-US" sz="1999">
                <a:solidFill>
                  <a:srgbClr val="6D6D6D"/>
                </a:solidFill>
                <a:latin typeface="Inter"/>
                <a:ea typeface="Inter"/>
                <a:cs typeface="Inter"/>
                <a:sym typeface="Inter"/>
              </a:rPr>
              <a:t>Referenced tools like Loyverse &amp; Airtable for cost-effective rollout​</a:t>
            </a:r>
          </a:p>
          <a:p>
            <a:pPr marL="431799" lvl="1" indent="-215899" algn="l">
              <a:lnSpc>
                <a:spcPts val="2799"/>
              </a:lnSpc>
              <a:buFont typeface="Arial"/>
              <a:buChar char="•"/>
            </a:pPr>
            <a:r>
              <a:rPr lang="en-US" sz="1999">
                <a:solidFill>
                  <a:srgbClr val="6D6D6D"/>
                </a:solidFill>
                <a:latin typeface="Inter"/>
                <a:ea typeface="Inter"/>
                <a:cs typeface="Inter"/>
                <a:sym typeface="Inter"/>
              </a:rPr>
              <a:t>Emphasized staged implementation, not full tech shift at once​</a:t>
            </a:r>
          </a:p>
          <a:p>
            <a:pPr algn="l">
              <a:lnSpc>
                <a:spcPts val="2799"/>
              </a:lnSpc>
              <a:spcBef>
                <a:spcPct val="0"/>
              </a:spcBef>
            </a:pPr>
            <a:endParaRPr lang="en-US" sz="1999">
              <a:solidFill>
                <a:srgbClr val="6D6D6D"/>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EF79"/>
        </a:solidFill>
        <a:effectLst/>
      </p:bgPr>
    </p:bg>
    <p:spTree>
      <p:nvGrpSpPr>
        <p:cNvPr id="1" name=""/>
        <p:cNvGrpSpPr/>
        <p:nvPr/>
      </p:nvGrpSpPr>
      <p:grpSpPr>
        <a:xfrm>
          <a:off x="0" y="0"/>
          <a:ext cx="0" cy="0"/>
          <a:chOff x="0" y="0"/>
          <a:chExt cx="0" cy="0"/>
        </a:xfrm>
      </p:grpSpPr>
      <p:grpSp>
        <p:nvGrpSpPr>
          <p:cNvPr id="2" name="Group 2"/>
          <p:cNvGrpSpPr/>
          <p:nvPr/>
        </p:nvGrpSpPr>
        <p:grpSpPr>
          <a:xfrm>
            <a:off x="6520730" y="1401212"/>
            <a:ext cx="5760499" cy="5789446"/>
            <a:chOff x="0" y="0"/>
            <a:chExt cx="7680665" cy="7719262"/>
          </a:xfrm>
        </p:grpSpPr>
        <p:sp>
          <p:nvSpPr>
            <p:cNvPr id="3" name="Freeform 3"/>
            <p:cNvSpPr/>
            <p:nvPr/>
          </p:nvSpPr>
          <p:spPr>
            <a:xfrm>
              <a:off x="0" y="0"/>
              <a:ext cx="7680665" cy="7719262"/>
            </a:xfrm>
            <a:custGeom>
              <a:avLst/>
              <a:gdLst/>
              <a:ahLst/>
              <a:cxnLst/>
              <a:rect l="l" t="t" r="r" b="b"/>
              <a:pathLst>
                <a:path w="7680665" h="7719262">
                  <a:moveTo>
                    <a:pt x="0" y="0"/>
                  </a:moveTo>
                  <a:lnTo>
                    <a:pt x="7680665" y="0"/>
                  </a:lnTo>
                  <a:lnTo>
                    <a:pt x="7680665" y="7719262"/>
                  </a:lnTo>
                  <a:lnTo>
                    <a:pt x="0" y="7719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4674184" y="788773"/>
              <a:ext cx="1832293" cy="183229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5486495" y="3924528"/>
              <a:ext cx="1832293" cy="18322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2743932" y="5730863"/>
              <a:ext cx="1832293" cy="183229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85542" y="3611533"/>
              <a:ext cx="1832293" cy="183229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432008" y="555004"/>
              <a:ext cx="1832293" cy="183229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a:off x="5014132" y="1098395"/>
              <a:ext cx="1152397" cy="1213049"/>
            </a:xfrm>
            <a:custGeom>
              <a:avLst/>
              <a:gdLst/>
              <a:ahLst/>
              <a:cxnLst/>
              <a:rect l="l" t="t" r="r" b="b"/>
              <a:pathLst>
                <a:path w="1152397" h="1213049">
                  <a:moveTo>
                    <a:pt x="0" y="0"/>
                  </a:moveTo>
                  <a:lnTo>
                    <a:pt x="1152397" y="0"/>
                  </a:lnTo>
                  <a:lnTo>
                    <a:pt x="1152397" y="1213050"/>
                  </a:lnTo>
                  <a:lnTo>
                    <a:pt x="0" y="1213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632929" y="805792"/>
              <a:ext cx="1260457" cy="1260457"/>
            </a:xfrm>
            <a:custGeom>
              <a:avLst/>
              <a:gdLst/>
              <a:ahLst/>
              <a:cxnLst/>
              <a:rect l="l" t="t" r="r" b="b"/>
              <a:pathLst>
                <a:path w="1260457" h="1260457">
                  <a:moveTo>
                    <a:pt x="0" y="0"/>
                  </a:moveTo>
                  <a:lnTo>
                    <a:pt x="1260457" y="0"/>
                  </a:lnTo>
                  <a:lnTo>
                    <a:pt x="1260457" y="1260457"/>
                  </a:lnTo>
                  <a:lnTo>
                    <a:pt x="0" y="1260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334511" y="4068036"/>
              <a:ext cx="1298418" cy="1383135"/>
            </a:xfrm>
            <a:custGeom>
              <a:avLst/>
              <a:gdLst/>
              <a:ahLst/>
              <a:cxnLst/>
              <a:rect l="l" t="t" r="r" b="b"/>
              <a:pathLst>
                <a:path w="1298418" h="1383135">
                  <a:moveTo>
                    <a:pt x="0" y="0"/>
                  </a:moveTo>
                  <a:lnTo>
                    <a:pt x="1298418" y="0"/>
                  </a:lnTo>
                  <a:lnTo>
                    <a:pt x="1298418" y="1383135"/>
                  </a:lnTo>
                  <a:lnTo>
                    <a:pt x="0" y="1383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Freeform 22"/>
            <p:cNvSpPr/>
            <p:nvPr/>
          </p:nvSpPr>
          <p:spPr>
            <a:xfrm>
              <a:off x="3064973" y="5820773"/>
              <a:ext cx="1187981" cy="1436021"/>
            </a:xfrm>
            <a:custGeom>
              <a:avLst/>
              <a:gdLst/>
              <a:ahLst/>
              <a:cxnLst/>
              <a:rect l="l" t="t" r="r" b="b"/>
              <a:pathLst>
                <a:path w="1187981" h="1436021">
                  <a:moveTo>
                    <a:pt x="0" y="0"/>
                  </a:moveTo>
                  <a:lnTo>
                    <a:pt x="1187981" y="0"/>
                  </a:lnTo>
                  <a:lnTo>
                    <a:pt x="1187981" y="1436021"/>
                  </a:lnTo>
                  <a:lnTo>
                    <a:pt x="0" y="14360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Freeform 23"/>
            <p:cNvSpPr/>
            <p:nvPr/>
          </p:nvSpPr>
          <p:spPr>
            <a:xfrm>
              <a:off x="5784700" y="4175532"/>
              <a:ext cx="1254910" cy="1275639"/>
            </a:xfrm>
            <a:custGeom>
              <a:avLst/>
              <a:gdLst/>
              <a:ahLst/>
              <a:cxnLst/>
              <a:rect l="l" t="t" r="r" b="b"/>
              <a:pathLst>
                <a:path w="1254910" h="1275639">
                  <a:moveTo>
                    <a:pt x="0" y="0"/>
                  </a:moveTo>
                  <a:lnTo>
                    <a:pt x="1254910" y="0"/>
                  </a:lnTo>
                  <a:lnTo>
                    <a:pt x="1254910" y="1275639"/>
                  </a:lnTo>
                  <a:lnTo>
                    <a:pt x="0" y="12756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4" name="Freeform 24"/>
          <p:cNvSpPr/>
          <p:nvPr/>
        </p:nvSpPr>
        <p:spPr>
          <a:xfrm>
            <a:off x="-855793" y="8745324"/>
            <a:ext cx="2537879" cy="2815954"/>
          </a:xfrm>
          <a:custGeom>
            <a:avLst/>
            <a:gdLst/>
            <a:ahLst/>
            <a:cxnLst/>
            <a:rect l="l" t="t" r="r" b="b"/>
            <a:pathLst>
              <a:path w="2537879" h="2815954">
                <a:moveTo>
                  <a:pt x="0" y="0"/>
                </a:moveTo>
                <a:lnTo>
                  <a:pt x="2537879" y="0"/>
                </a:lnTo>
                <a:lnTo>
                  <a:pt x="2537879" y="2815955"/>
                </a:lnTo>
                <a:lnTo>
                  <a:pt x="0" y="28159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5" name="Freeform 25"/>
          <p:cNvSpPr/>
          <p:nvPr/>
        </p:nvSpPr>
        <p:spPr>
          <a:xfrm rot="-2562789">
            <a:off x="17233254" y="-776390"/>
            <a:ext cx="2109491" cy="2169142"/>
          </a:xfrm>
          <a:custGeom>
            <a:avLst/>
            <a:gdLst/>
            <a:ahLst/>
            <a:cxnLst/>
            <a:rect l="l" t="t" r="r" b="b"/>
            <a:pathLst>
              <a:path w="2109491" h="2169142">
                <a:moveTo>
                  <a:pt x="0" y="0"/>
                </a:moveTo>
                <a:lnTo>
                  <a:pt x="2109492" y="0"/>
                </a:lnTo>
                <a:lnTo>
                  <a:pt x="2109492" y="2169143"/>
                </a:lnTo>
                <a:lnTo>
                  <a:pt x="0" y="21691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6" name="TextBox 26"/>
          <p:cNvSpPr txBox="1"/>
          <p:nvPr/>
        </p:nvSpPr>
        <p:spPr>
          <a:xfrm>
            <a:off x="413146" y="375610"/>
            <a:ext cx="15322390" cy="729132"/>
          </a:xfrm>
          <a:prstGeom prst="rect">
            <a:avLst/>
          </a:prstGeom>
        </p:spPr>
        <p:txBody>
          <a:bodyPr lIns="0" tIns="0" rIns="0" bIns="0" rtlCol="0" anchor="t">
            <a:spAutoFit/>
          </a:bodyPr>
          <a:lstStyle/>
          <a:p>
            <a:pPr algn="l">
              <a:lnSpc>
                <a:spcPts val="5554"/>
              </a:lnSpc>
            </a:pPr>
            <a:r>
              <a:rPr lang="en-US" sz="5049" b="1">
                <a:solidFill>
                  <a:srgbClr val="2C418D"/>
                </a:solidFill>
                <a:latin typeface="Lato Bold"/>
                <a:ea typeface="Lato Bold"/>
                <a:cs typeface="Lato Bold"/>
                <a:sym typeface="Lato Bold"/>
              </a:rPr>
              <a:t> Improvement Approach: Design Thinking in Action</a:t>
            </a:r>
          </a:p>
        </p:txBody>
      </p:sp>
      <p:grpSp>
        <p:nvGrpSpPr>
          <p:cNvPr id="27" name="Group 27"/>
          <p:cNvGrpSpPr/>
          <p:nvPr/>
        </p:nvGrpSpPr>
        <p:grpSpPr>
          <a:xfrm>
            <a:off x="643025" y="1910626"/>
            <a:ext cx="5502527" cy="2709606"/>
            <a:chOff x="0" y="0"/>
            <a:chExt cx="7336702" cy="3612808"/>
          </a:xfrm>
        </p:grpSpPr>
        <p:sp>
          <p:nvSpPr>
            <p:cNvPr id="28" name="TextBox 28"/>
            <p:cNvSpPr txBox="1"/>
            <p:nvPr/>
          </p:nvSpPr>
          <p:spPr>
            <a:xfrm>
              <a:off x="0" y="-47625"/>
              <a:ext cx="7336702" cy="1083945"/>
            </a:xfrm>
            <a:prstGeom prst="rect">
              <a:avLst/>
            </a:prstGeom>
          </p:spPr>
          <p:txBody>
            <a:bodyPr lIns="0" tIns="0" rIns="0" bIns="0" rtlCol="0" anchor="t">
              <a:spAutoFit/>
            </a:bodyPr>
            <a:lstStyle/>
            <a:p>
              <a:pPr algn="ctr">
                <a:lnSpc>
                  <a:spcPts val="3359"/>
                </a:lnSpc>
              </a:pPr>
              <a:r>
                <a:rPr lang="en-US" sz="2400" b="1">
                  <a:solidFill>
                    <a:srgbClr val="212D37"/>
                  </a:solidFill>
                  <a:latin typeface="Be Vietnam Ultra-Bold"/>
                  <a:ea typeface="Be Vietnam Ultra-Bold"/>
                  <a:cs typeface="Be Vietnam Ultra-Bold"/>
                  <a:sym typeface="Be Vietnam Ultra-Bold"/>
                </a:rPr>
                <a:t>1. Empathize (Understanding Issues)</a:t>
              </a:r>
            </a:p>
            <a:p>
              <a:pPr algn="ctr">
                <a:lnSpc>
                  <a:spcPts val="3359"/>
                </a:lnSpc>
              </a:pPr>
              <a:endParaRPr lang="en-US" sz="2400" b="1">
                <a:solidFill>
                  <a:srgbClr val="212D37"/>
                </a:solidFill>
                <a:latin typeface="Be Vietnam Ultra-Bold"/>
                <a:ea typeface="Be Vietnam Ultra-Bold"/>
                <a:cs typeface="Be Vietnam Ultra-Bold"/>
                <a:sym typeface="Be Vietnam Ultra-Bold"/>
              </a:endParaRPr>
            </a:p>
          </p:txBody>
        </p:sp>
        <p:sp>
          <p:nvSpPr>
            <p:cNvPr id="29" name="TextBox 29"/>
            <p:cNvSpPr txBox="1"/>
            <p:nvPr/>
          </p:nvSpPr>
          <p:spPr>
            <a:xfrm>
              <a:off x="336895" y="482681"/>
              <a:ext cx="4400367" cy="3130127"/>
            </a:xfrm>
            <a:prstGeom prst="rect">
              <a:avLst/>
            </a:prstGeom>
          </p:spPr>
          <p:txBody>
            <a:bodyPr lIns="0" tIns="0" rIns="0" bIns="0" rtlCol="0" anchor="t">
              <a:spAutoFit/>
            </a:bodyPr>
            <a:lstStyle/>
            <a:p>
              <a:pPr algn="l">
                <a:lnSpc>
                  <a:spcPts val="2380"/>
                </a:lnSpc>
              </a:pPr>
              <a:r>
                <a:rPr lang="en-US" sz="1700">
                  <a:solidFill>
                    <a:srgbClr val="1E2D4F"/>
                  </a:solidFill>
                  <a:latin typeface="Inter"/>
                  <a:ea typeface="Inter"/>
                  <a:cs typeface="Inter"/>
                  <a:sym typeface="Inter"/>
                </a:rPr>
                <a:t>Identified key operational issues:</a:t>
              </a:r>
            </a:p>
            <a:p>
              <a:pPr marL="367031" lvl="1" indent="-183515" algn="l">
                <a:lnSpc>
                  <a:spcPts val="2380"/>
                </a:lnSpc>
                <a:buFont typeface="Arial"/>
                <a:buChar char="•"/>
              </a:pPr>
              <a:r>
                <a:rPr lang="en-US" sz="1700">
                  <a:solidFill>
                    <a:srgbClr val="1E2D4F"/>
                  </a:solidFill>
                  <a:latin typeface="Inter"/>
                  <a:ea typeface="Inter"/>
                  <a:cs typeface="Inter"/>
                  <a:sym typeface="Inter"/>
                </a:rPr>
                <a:t>Lack of standardized procedures</a:t>
              </a:r>
            </a:p>
            <a:p>
              <a:pPr marL="367031" lvl="1" indent="-183515" algn="l">
                <a:lnSpc>
                  <a:spcPts val="2380"/>
                </a:lnSpc>
                <a:buFont typeface="Arial"/>
                <a:buChar char="•"/>
              </a:pPr>
              <a:r>
                <a:rPr lang="en-US" sz="1700">
                  <a:solidFill>
                    <a:srgbClr val="1E2D4F"/>
                  </a:solidFill>
                  <a:latin typeface="Inter"/>
                  <a:ea typeface="Inter"/>
                  <a:cs typeface="Inter"/>
                  <a:sym typeface="Inter"/>
                </a:rPr>
                <a:t>Inconsistent product quality</a:t>
              </a:r>
            </a:p>
            <a:p>
              <a:pPr marL="367031" lvl="1" indent="-183515" algn="l">
                <a:lnSpc>
                  <a:spcPts val="2380"/>
                </a:lnSpc>
                <a:buFont typeface="Arial"/>
                <a:buChar char="•"/>
              </a:pPr>
              <a:r>
                <a:rPr lang="en-US" sz="1700">
                  <a:solidFill>
                    <a:srgbClr val="1E2D4F"/>
                  </a:solidFill>
                  <a:latin typeface="Inter"/>
                  <a:ea typeface="Inter"/>
                  <a:cs typeface="Inter"/>
                  <a:sym typeface="Inter"/>
                </a:rPr>
                <a:t>Customer complaints (poor quality, empty items)</a:t>
              </a:r>
            </a:p>
            <a:p>
              <a:pPr marL="367031" lvl="1" indent="-183515" algn="l">
                <a:lnSpc>
                  <a:spcPts val="2380"/>
                </a:lnSpc>
                <a:buFont typeface="Arial"/>
                <a:buChar char="•"/>
              </a:pPr>
              <a:r>
                <a:rPr lang="en-US" sz="1700">
                  <a:solidFill>
                    <a:srgbClr val="1E2D4F"/>
                  </a:solidFill>
                  <a:latin typeface="Inter"/>
                  <a:ea typeface="Inter"/>
                  <a:cs typeface="Inter"/>
                  <a:sym typeface="Inter"/>
                </a:rPr>
                <a:t>Volunteer turnover</a:t>
              </a:r>
            </a:p>
          </p:txBody>
        </p:sp>
      </p:grpSp>
      <p:grpSp>
        <p:nvGrpSpPr>
          <p:cNvPr id="30" name="Group 30"/>
          <p:cNvGrpSpPr/>
          <p:nvPr/>
        </p:nvGrpSpPr>
        <p:grpSpPr>
          <a:xfrm>
            <a:off x="5663091" y="7221968"/>
            <a:ext cx="6961817" cy="3345511"/>
            <a:chOff x="0" y="0"/>
            <a:chExt cx="9282423" cy="4460682"/>
          </a:xfrm>
        </p:grpSpPr>
        <p:sp>
          <p:nvSpPr>
            <p:cNvPr id="31" name="TextBox 31"/>
            <p:cNvSpPr txBox="1"/>
            <p:nvPr/>
          </p:nvSpPr>
          <p:spPr>
            <a:xfrm>
              <a:off x="404041" y="-47625"/>
              <a:ext cx="6466780" cy="525145"/>
            </a:xfrm>
            <a:prstGeom prst="rect">
              <a:avLst/>
            </a:prstGeom>
          </p:spPr>
          <p:txBody>
            <a:bodyPr lIns="0" tIns="0" rIns="0" bIns="0" rtlCol="0" anchor="t">
              <a:spAutoFit/>
            </a:bodyPr>
            <a:lstStyle/>
            <a:p>
              <a:pPr algn="ctr">
                <a:lnSpc>
                  <a:spcPts val="3359"/>
                </a:lnSpc>
              </a:pPr>
              <a:r>
                <a:rPr lang="en-US" sz="2400" b="1">
                  <a:solidFill>
                    <a:srgbClr val="212D37"/>
                  </a:solidFill>
                  <a:latin typeface="Be Vietnam Ultra-Bold"/>
                  <a:ea typeface="Be Vietnam Ultra-Bold"/>
                  <a:cs typeface="Be Vietnam Ultra-Bold"/>
                  <a:sym typeface="Be Vietnam Ultra-Bold"/>
                </a:rPr>
                <a:t>3.Ideate (Generating Solutions)</a:t>
              </a:r>
            </a:p>
          </p:txBody>
        </p:sp>
        <p:sp>
          <p:nvSpPr>
            <p:cNvPr id="32" name="TextBox 32"/>
            <p:cNvSpPr txBox="1"/>
            <p:nvPr/>
          </p:nvSpPr>
          <p:spPr>
            <a:xfrm>
              <a:off x="0" y="711642"/>
              <a:ext cx="9282423" cy="3749040"/>
            </a:xfrm>
            <a:prstGeom prst="rect">
              <a:avLst/>
            </a:prstGeom>
          </p:spPr>
          <p:txBody>
            <a:bodyPr lIns="0" tIns="0" rIns="0" bIns="0" rtlCol="0" anchor="t">
              <a:spAutoFit/>
            </a:bodyPr>
            <a:lstStyle/>
            <a:p>
              <a:pPr marL="388620" lvl="1" indent="-194310" algn="l">
                <a:lnSpc>
                  <a:spcPts val="2520"/>
                </a:lnSpc>
                <a:buFont typeface="Arial"/>
                <a:buChar char="•"/>
              </a:pPr>
              <a:r>
                <a:rPr lang="en-US" sz="1800">
                  <a:solidFill>
                    <a:srgbClr val="1E2D4F"/>
                  </a:solidFill>
                  <a:latin typeface="Inter"/>
                  <a:ea typeface="Inter"/>
                  <a:cs typeface="Inter"/>
                  <a:sym typeface="Inter"/>
                </a:rPr>
                <a:t>Evaluated solutions based on urgency and costs</a:t>
              </a:r>
            </a:p>
            <a:p>
              <a:pPr marL="388620" lvl="1" indent="-194310" algn="l">
                <a:lnSpc>
                  <a:spcPts val="2520"/>
                </a:lnSpc>
                <a:buFont typeface="Arial"/>
                <a:buChar char="•"/>
              </a:pPr>
              <a:r>
                <a:rPr lang="en-US" sz="1800">
                  <a:solidFill>
                    <a:srgbClr val="1E2D4F"/>
                  </a:solidFill>
                  <a:latin typeface="Inter"/>
                  <a:ea typeface="Inter"/>
                  <a:cs typeface="Inter"/>
                  <a:sym typeface="Inter"/>
                </a:rPr>
                <a:t>Excluded costly options (e.g., RFID systems, extensive training)</a:t>
              </a:r>
            </a:p>
            <a:p>
              <a:pPr marL="388620" lvl="1" indent="-194310" algn="l">
                <a:lnSpc>
                  <a:spcPts val="2520"/>
                </a:lnSpc>
                <a:buFont typeface="Arial"/>
                <a:buChar char="•"/>
              </a:pPr>
              <a:r>
                <a:rPr lang="en-US" sz="1800">
                  <a:solidFill>
                    <a:srgbClr val="1E2D4F"/>
                  </a:solidFill>
                  <a:latin typeface="Inter"/>
                  <a:ea typeface="Inter"/>
                  <a:cs typeface="Inter"/>
                  <a:sym typeface="Inter"/>
                </a:rPr>
                <a:t>Chose cost-effective, easy-to-implement ideas:</a:t>
              </a:r>
            </a:p>
            <a:p>
              <a:pPr algn="l">
                <a:lnSpc>
                  <a:spcPts val="2520"/>
                </a:lnSpc>
              </a:pPr>
              <a:r>
                <a:rPr lang="en-US" sz="1800">
                  <a:solidFill>
                    <a:srgbClr val="1E2D4F"/>
                  </a:solidFill>
                  <a:latin typeface="Inter"/>
                  <a:ea typeface="Inter"/>
                  <a:cs typeface="Inter"/>
                  <a:sym typeface="Inter"/>
                </a:rPr>
                <a:t>Barcode-based IMS</a:t>
              </a:r>
            </a:p>
            <a:p>
              <a:pPr algn="l">
                <a:lnSpc>
                  <a:spcPts val="2520"/>
                </a:lnSpc>
              </a:pPr>
              <a:r>
                <a:rPr lang="en-US" sz="1800">
                  <a:solidFill>
                    <a:srgbClr val="1E2D4F"/>
                  </a:solidFill>
                  <a:latin typeface="Inter"/>
                  <a:ea typeface="Inter"/>
                  <a:cs typeface="Inter"/>
                  <a:sym typeface="Inter"/>
                </a:rPr>
                <a:t>Cloud-based POS system with automatic member check</a:t>
              </a:r>
            </a:p>
            <a:p>
              <a:pPr marL="388620" lvl="1" indent="-194310" algn="l">
                <a:lnSpc>
                  <a:spcPts val="2520"/>
                </a:lnSpc>
                <a:buFont typeface="Arial"/>
                <a:buChar char="•"/>
              </a:pPr>
              <a:r>
                <a:rPr lang="en-US" sz="1800">
                  <a:solidFill>
                    <a:srgbClr val="1E2D4F"/>
                  </a:solidFill>
                  <a:latin typeface="Inter"/>
                  <a:ea typeface="Inter"/>
                  <a:cs typeface="Inter"/>
                  <a:sym typeface="Inter"/>
                </a:rPr>
                <a:t>Targeted issues: unclear categorization, slow checkout, high error rates</a:t>
              </a:r>
            </a:p>
            <a:p>
              <a:pPr algn="l">
                <a:lnSpc>
                  <a:spcPts val="2520"/>
                </a:lnSpc>
              </a:pPr>
              <a:endParaRPr lang="en-US" sz="1800">
                <a:solidFill>
                  <a:srgbClr val="1E2D4F"/>
                </a:solidFill>
                <a:latin typeface="Inter"/>
                <a:ea typeface="Inter"/>
                <a:cs typeface="Inter"/>
                <a:sym typeface="Inter"/>
              </a:endParaRPr>
            </a:p>
          </p:txBody>
        </p:sp>
      </p:grpSp>
      <p:grpSp>
        <p:nvGrpSpPr>
          <p:cNvPr id="33" name="Group 33"/>
          <p:cNvGrpSpPr/>
          <p:nvPr/>
        </p:nvGrpSpPr>
        <p:grpSpPr>
          <a:xfrm>
            <a:off x="437701" y="5571890"/>
            <a:ext cx="5502527" cy="3300156"/>
            <a:chOff x="0" y="0"/>
            <a:chExt cx="7336702" cy="4400208"/>
          </a:xfrm>
        </p:grpSpPr>
        <p:sp>
          <p:nvSpPr>
            <p:cNvPr id="34" name="TextBox 34"/>
            <p:cNvSpPr txBox="1"/>
            <p:nvPr/>
          </p:nvSpPr>
          <p:spPr>
            <a:xfrm>
              <a:off x="0" y="-47625"/>
              <a:ext cx="7336702" cy="525145"/>
            </a:xfrm>
            <a:prstGeom prst="rect">
              <a:avLst/>
            </a:prstGeom>
          </p:spPr>
          <p:txBody>
            <a:bodyPr lIns="0" tIns="0" rIns="0" bIns="0" rtlCol="0" anchor="t">
              <a:spAutoFit/>
            </a:bodyPr>
            <a:lstStyle/>
            <a:p>
              <a:pPr algn="ctr">
                <a:lnSpc>
                  <a:spcPts val="3359"/>
                </a:lnSpc>
              </a:pPr>
              <a:r>
                <a:rPr lang="en-US" sz="2400" b="1">
                  <a:solidFill>
                    <a:srgbClr val="212D37"/>
                  </a:solidFill>
                  <a:latin typeface="Be Vietnam Ultra-Bold"/>
                  <a:ea typeface="Be Vietnam Ultra-Bold"/>
                  <a:cs typeface="Be Vietnam Ultra-Bold"/>
                  <a:sym typeface="Be Vietnam Ultra-Bold"/>
                </a:rPr>
                <a:t>2.Define (Problem Prioritization)</a:t>
              </a:r>
            </a:p>
          </p:txBody>
        </p:sp>
        <p:sp>
          <p:nvSpPr>
            <p:cNvPr id="35" name="TextBox 35"/>
            <p:cNvSpPr txBox="1"/>
            <p:nvPr/>
          </p:nvSpPr>
          <p:spPr>
            <a:xfrm>
              <a:off x="336895" y="482681"/>
              <a:ext cx="6148581" cy="3917527"/>
            </a:xfrm>
            <a:prstGeom prst="rect">
              <a:avLst/>
            </a:prstGeom>
          </p:spPr>
          <p:txBody>
            <a:bodyPr lIns="0" tIns="0" rIns="0" bIns="0" rtlCol="0" anchor="t">
              <a:spAutoFit/>
            </a:bodyPr>
            <a:lstStyle/>
            <a:p>
              <a:pPr algn="l">
                <a:lnSpc>
                  <a:spcPts val="2380"/>
                </a:lnSpc>
              </a:pPr>
              <a:r>
                <a:rPr lang="en-US" sz="1700">
                  <a:solidFill>
                    <a:srgbClr val="1E2D4F"/>
                  </a:solidFill>
                  <a:latin typeface="Inter"/>
                  <a:ea typeface="Inter"/>
                  <a:cs typeface="Inter"/>
                  <a:sym typeface="Inter"/>
                </a:rPr>
                <a:t>Selected two critical processes for optimization:</a:t>
              </a:r>
            </a:p>
            <a:p>
              <a:pPr marL="367031" lvl="1" indent="-183515" algn="l">
                <a:lnSpc>
                  <a:spcPts val="2380"/>
                </a:lnSpc>
                <a:buFont typeface="Arial"/>
                <a:buChar char="•"/>
              </a:pPr>
              <a:r>
                <a:rPr lang="en-US" sz="1700">
                  <a:solidFill>
                    <a:srgbClr val="1E2D4F"/>
                  </a:solidFill>
                  <a:latin typeface="Inter"/>
                  <a:ea typeface="Inter"/>
                  <a:cs typeface="Inter"/>
                  <a:sym typeface="Inter"/>
                </a:rPr>
                <a:t>Categorical Sorting &amp; Storage</a:t>
              </a:r>
            </a:p>
            <a:p>
              <a:pPr marL="367031" lvl="1" indent="-183515" algn="l">
                <a:lnSpc>
                  <a:spcPts val="2380"/>
                </a:lnSpc>
                <a:buFont typeface="Arial"/>
                <a:buChar char="•"/>
              </a:pPr>
              <a:r>
                <a:rPr lang="en-US" sz="1700">
                  <a:solidFill>
                    <a:srgbClr val="1E2D4F"/>
                  </a:solidFill>
                  <a:latin typeface="Inter"/>
                  <a:ea typeface="Inter"/>
                  <a:cs typeface="Inter"/>
                  <a:sym typeface="Inter"/>
                </a:rPr>
                <a:t>Customer Service &amp; Checkout</a:t>
              </a:r>
            </a:p>
            <a:p>
              <a:pPr algn="l">
                <a:lnSpc>
                  <a:spcPts val="2380"/>
                </a:lnSpc>
              </a:pPr>
              <a:r>
                <a:rPr lang="en-US" sz="1700">
                  <a:solidFill>
                    <a:srgbClr val="1E2D4F"/>
                  </a:solidFill>
                  <a:latin typeface="Inter"/>
                  <a:ea typeface="Inter"/>
                  <a:cs typeface="Inter"/>
                  <a:sym typeface="Inter"/>
                </a:rPr>
                <a:t>Reasons for selection:</a:t>
              </a:r>
            </a:p>
            <a:p>
              <a:pPr marL="367031" lvl="1" indent="-183515" algn="l">
                <a:lnSpc>
                  <a:spcPts val="2380"/>
                </a:lnSpc>
                <a:buFont typeface="Arial"/>
                <a:buChar char="•"/>
              </a:pPr>
              <a:r>
                <a:rPr lang="en-US" sz="1700">
                  <a:solidFill>
                    <a:srgbClr val="1E2D4F"/>
                  </a:solidFill>
                  <a:latin typeface="Inter"/>
                  <a:ea typeface="Inter"/>
                  <a:cs typeface="Inter"/>
                  <a:sym typeface="Inter"/>
                </a:rPr>
                <a:t>High direct impact on customer satisfaction</a:t>
              </a:r>
            </a:p>
            <a:p>
              <a:pPr marL="367031" lvl="1" indent="-183515" algn="l">
                <a:lnSpc>
                  <a:spcPts val="2380"/>
                </a:lnSpc>
                <a:buFont typeface="Arial"/>
                <a:buChar char="•"/>
              </a:pPr>
              <a:r>
                <a:rPr lang="en-US" sz="1700">
                  <a:solidFill>
                    <a:srgbClr val="1E2D4F"/>
                  </a:solidFill>
                  <a:latin typeface="Inter"/>
                  <a:ea typeface="Inter"/>
                  <a:cs typeface="Inter"/>
                  <a:sym typeface="Inter"/>
                </a:rPr>
                <a:t>Major source of operational inefficiencies</a:t>
              </a:r>
            </a:p>
            <a:p>
              <a:pPr marL="367031" lvl="1" indent="-183515" algn="l">
                <a:lnSpc>
                  <a:spcPts val="2380"/>
                </a:lnSpc>
                <a:buFont typeface="Arial"/>
                <a:buChar char="•"/>
              </a:pPr>
              <a:r>
                <a:rPr lang="en-US" sz="1700">
                  <a:solidFill>
                    <a:srgbClr val="1E2D4F"/>
                  </a:solidFill>
                  <a:latin typeface="Inter"/>
                  <a:ea typeface="Inter"/>
                  <a:cs typeface="Inter"/>
                  <a:sym typeface="Inter"/>
                </a:rPr>
                <a:t>Current heavy reliance on manual operations</a:t>
              </a:r>
            </a:p>
          </p:txBody>
        </p:sp>
      </p:grpSp>
      <p:grpSp>
        <p:nvGrpSpPr>
          <p:cNvPr id="36" name="Group 36"/>
          <p:cNvGrpSpPr/>
          <p:nvPr/>
        </p:nvGrpSpPr>
        <p:grpSpPr>
          <a:xfrm>
            <a:off x="12954672" y="4810733"/>
            <a:ext cx="5345451" cy="3933694"/>
            <a:chOff x="0" y="0"/>
            <a:chExt cx="7127268" cy="5244926"/>
          </a:xfrm>
        </p:grpSpPr>
        <p:sp>
          <p:nvSpPr>
            <p:cNvPr id="37" name="TextBox 37"/>
            <p:cNvSpPr txBox="1"/>
            <p:nvPr/>
          </p:nvSpPr>
          <p:spPr>
            <a:xfrm>
              <a:off x="0" y="-47625"/>
              <a:ext cx="7127268" cy="525145"/>
            </a:xfrm>
            <a:prstGeom prst="rect">
              <a:avLst/>
            </a:prstGeom>
          </p:spPr>
          <p:txBody>
            <a:bodyPr lIns="0" tIns="0" rIns="0" bIns="0" rtlCol="0" anchor="t">
              <a:spAutoFit/>
            </a:bodyPr>
            <a:lstStyle/>
            <a:p>
              <a:pPr algn="l">
                <a:lnSpc>
                  <a:spcPts val="3359"/>
                </a:lnSpc>
              </a:pPr>
              <a:r>
                <a:rPr lang="en-US" sz="2400" b="1">
                  <a:solidFill>
                    <a:srgbClr val="212D37"/>
                  </a:solidFill>
                  <a:latin typeface="Be Vietnam Ultra-Bold"/>
                  <a:ea typeface="Be Vietnam Ultra-Bold"/>
                  <a:cs typeface="Be Vietnam Ultra-Bold"/>
                  <a:sym typeface="Be Vietnam Ultra-Bold"/>
                </a:rPr>
                <a:t>4.Prototype (Visualizing Solutions)</a:t>
              </a:r>
            </a:p>
          </p:txBody>
        </p:sp>
        <p:sp>
          <p:nvSpPr>
            <p:cNvPr id="38" name="TextBox 38"/>
            <p:cNvSpPr txBox="1"/>
            <p:nvPr/>
          </p:nvSpPr>
          <p:spPr>
            <a:xfrm>
              <a:off x="0" y="657686"/>
              <a:ext cx="6719976" cy="4587240"/>
            </a:xfrm>
            <a:prstGeom prst="rect">
              <a:avLst/>
            </a:prstGeom>
          </p:spPr>
          <p:txBody>
            <a:bodyPr lIns="0" tIns="0" rIns="0" bIns="0" rtlCol="0" anchor="t">
              <a:spAutoFit/>
            </a:bodyPr>
            <a:lstStyle/>
            <a:p>
              <a:pPr marL="388620" lvl="1" indent="-194310" algn="l">
                <a:lnSpc>
                  <a:spcPts val="2520"/>
                </a:lnSpc>
                <a:buFont typeface="Arial"/>
                <a:buChar char="•"/>
              </a:pPr>
              <a:r>
                <a:rPr lang="en-US" sz="1800">
                  <a:solidFill>
                    <a:srgbClr val="1E2D4F"/>
                  </a:solidFill>
                  <a:latin typeface="Inter"/>
                  <a:ea typeface="Inter"/>
                  <a:cs typeface="Inter"/>
                  <a:sym typeface="Inter"/>
                </a:rPr>
                <a:t>Developed BPMN diagrams clearly showing new processes:</a:t>
              </a:r>
            </a:p>
            <a:p>
              <a:pPr marL="388620" lvl="1" indent="-194310" algn="l">
                <a:lnSpc>
                  <a:spcPts val="2520"/>
                </a:lnSpc>
                <a:buFont typeface="Arial"/>
                <a:buChar char="•"/>
              </a:pPr>
              <a:r>
                <a:rPr lang="en-US" sz="1800">
                  <a:solidFill>
                    <a:srgbClr val="1E2D4F"/>
                  </a:solidFill>
                  <a:latin typeface="Inter"/>
                  <a:ea typeface="Inter"/>
                  <a:cs typeface="Inter"/>
                  <a:sym typeface="Inter"/>
                </a:rPr>
                <a:t>Barcode tracking from receiving to sorting/storage</a:t>
              </a:r>
            </a:p>
            <a:p>
              <a:pPr marL="388620" lvl="1" indent="-194310" algn="l">
                <a:lnSpc>
                  <a:spcPts val="2520"/>
                </a:lnSpc>
                <a:buFont typeface="Arial"/>
                <a:buChar char="•"/>
              </a:pPr>
              <a:r>
                <a:rPr lang="en-US" sz="1800">
                  <a:solidFill>
                    <a:srgbClr val="1E2D4F"/>
                  </a:solidFill>
                  <a:latin typeface="Inter"/>
                  <a:ea typeface="Inter"/>
                  <a:cs typeface="Inter"/>
                  <a:sym typeface="Inter"/>
                </a:rPr>
                <a:t>Automated membership verification and checkout process</a:t>
              </a:r>
            </a:p>
            <a:p>
              <a:pPr marL="388620" lvl="1" indent="-194310" algn="l">
                <a:lnSpc>
                  <a:spcPts val="2520"/>
                </a:lnSpc>
                <a:buFont typeface="Arial"/>
                <a:buChar char="•"/>
              </a:pPr>
              <a:r>
                <a:rPr lang="en-US" sz="1800">
                  <a:solidFill>
                    <a:srgbClr val="1E2D4F"/>
                  </a:solidFill>
                  <a:latin typeface="Inter"/>
                  <a:ea typeface="Inter"/>
                  <a:cs typeface="Inter"/>
                  <a:sym typeface="Inter"/>
                </a:rPr>
                <a:t>Emphasized easy learning curve for volunteers</a:t>
              </a:r>
            </a:p>
            <a:p>
              <a:pPr marL="388620" lvl="1" indent="-194310" algn="l">
                <a:lnSpc>
                  <a:spcPts val="2520"/>
                </a:lnSpc>
                <a:buFont typeface="Arial"/>
                <a:buChar char="•"/>
              </a:pPr>
              <a:r>
                <a:rPr lang="en-US" sz="1800">
                  <a:solidFill>
                    <a:srgbClr val="1E2D4F"/>
                  </a:solidFill>
                  <a:latin typeface="Inter"/>
                  <a:ea typeface="Inter"/>
                  <a:cs typeface="Inter"/>
                  <a:sym typeface="Inter"/>
                </a:rPr>
                <a:t>Highlighted reduction of manual labor and potential errors</a:t>
              </a:r>
            </a:p>
            <a:p>
              <a:pPr algn="l">
                <a:lnSpc>
                  <a:spcPts val="2520"/>
                </a:lnSpc>
              </a:pPr>
              <a:endParaRPr lang="en-US" sz="1800">
                <a:solidFill>
                  <a:srgbClr val="1E2D4F"/>
                </a:solidFill>
                <a:latin typeface="Inter"/>
                <a:ea typeface="Inter"/>
                <a:cs typeface="Inter"/>
                <a:sym typeface="Inter"/>
              </a:endParaRPr>
            </a:p>
          </p:txBody>
        </p:sp>
      </p:grpSp>
      <p:grpSp>
        <p:nvGrpSpPr>
          <p:cNvPr id="39" name="Group 39"/>
          <p:cNvGrpSpPr/>
          <p:nvPr/>
        </p:nvGrpSpPr>
        <p:grpSpPr>
          <a:xfrm>
            <a:off x="12656407" y="1619540"/>
            <a:ext cx="6158258" cy="2676394"/>
            <a:chOff x="0" y="0"/>
            <a:chExt cx="8211011" cy="3568526"/>
          </a:xfrm>
        </p:grpSpPr>
        <p:sp>
          <p:nvSpPr>
            <p:cNvPr id="40" name="TextBox 40"/>
            <p:cNvSpPr txBox="1"/>
            <p:nvPr/>
          </p:nvSpPr>
          <p:spPr>
            <a:xfrm>
              <a:off x="0" y="-47625"/>
              <a:ext cx="8211011" cy="525145"/>
            </a:xfrm>
            <a:prstGeom prst="rect">
              <a:avLst/>
            </a:prstGeom>
          </p:spPr>
          <p:txBody>
            <a:bodyPr lIns="0" tIns="0" rIns="0" bIns="0" rtlCol="0" anchor="t">
              <a:spAutoFit/>
            </a:bodyPr>
            <a:lstStyle/>
            <a:p>
              <a:pPr algn="l">
                <a:lnSpc>
                  <a:spcPts val="3359"/>
                </a:lnSpc>
              </a:pPr>
              <a:r>
                <a:rPr lang="en-US" sz="2400" b="1">
                  <a:solidFill>
                    <a:srgbClr val="212D37"/>
                  </a:solidFill>
                  <a:latin typeface="Be Vietnam Ultra-Bold"/>
                  <a:ea typeface="Be Vietnam Ultra-Bold"/>
                  <a:cs typeface="Be Vietnam Ultra-Bold"/>
                  <a:sym typeface="Be Vietnam Ultra-Bold"/>
                </a:rPr>
                <a:t>5.Test (Implementation &amp; Validation)</a:t>
              </a:r>
            </a:p>
          </p:txBody>
        </p:sp>
        <p:sp>
          <p:nvSpPr>
            <p:cNvPr id="41" name="TextBox 41"/>
            <p:cNvSpPr txBox="1"/>
            <p:nvPr/>
          </p:nvSpPr>
          <p:spPr>
            <a:xfrm>
              <a:off x="0" y="657686"/>
              <a:ext cx="7741787" cy="2910840"/>
            </a:xfrm>
            <a:prstGeom prst="rect">
              <a:avLst/>
            </a:prstGeom>
          </p:spPr>
          <p:txBody>
            <a:bodyPr lIns="0" tIns="0" rIns="0" bIns="0" rtlCol="0" anchor="t">
              <a:spAutoFit/>
            </a:bodyPr>
            <a:lstStyle/>
            <a:p>
              <a:pPr algn="l">
                <a:lnSpc>
                  <a:spcPts val="2520"/>
                </a:lnSpc>
              </a:pPr>
              <a:r>
                <a:rPr lang="en-US" sz="1800">
                  <a:solidFill>
                    <a:srgbClr val="1E2D4F"/>
                  </a:solidFill>
                  <a:latin typeface="Inter"/>
                  <a:ea typeface="Inter"/>
                  <a:cs typeface="Inter"/>
                  <a:sym typeface="Inter"/>
                </a:rPr>
                <a:t>Recommended a small-scale pilot</a:t>
              </a:r>
            </a:p>
            <a:p>
              <a:pPr algn="l">
                <a:lnSpc>
                  <a:spcPts val="2520"/>
                </a:lnSpc>
              </a:pPr>
              <a:r>
                <a:rPr lang="en-US" sz="1800">
                  <a:solidFill>
                    <a:srgbClr val="1E2D4F"/>
                  </a:solidFill>
                  <a:latin typeface="Inter"/>
                  <a:ea typeface="Inter"/>
                  <a:cs typeface="Inter"/>
                  <a:sym typeface="Inter"/>
                </a:rPr>
                <a:t>Key Performance Indicators (KPIs):</a:t>
              </a:r>
            </a:p>
            <a:p>
              <a:pPr marL="388620" lvl="1" indent="-194310" algn="l">
                <a:lnSpc>
                  <a:spcPts val="2520"/>
                </a:lnSpc>
                <a:buFont typeface="Arial"/>
                <a:buChar char="•"/>
              </a:pPr>
              <a:r>
                <a:rPr lang="en-US" sz="1800">
                  <a:solidFill>
                    <a:srgbClr val="1E2D4F"/>
                  </a:solidFill>
                  <a:latin typeface="Inter"/>
                  <a:ea typeface="Inter"/>
                  <a:cs typeface="Inter"/>
                  <a:sym typeface="Inter"/>
                </a:rPr>
                <a:t>Reduced customer wait time</a:t>
              </a:r>
            </a:p>
            <a:p>
              <a:pPr marL="388620" lvl="1" indent="-194310" algn="l">
                <a:lnSpc>
                  <a:spcPts val="2520"/>
                </a:lnSpc>
                <a:buFont typeface="Arial"/>
                <a:buChar char="•"/>
              </a:pPr>
              <a:r>
                <a:rPr lang="en-US" sz="1800">
                  <a:solidFill>
                    <a:srgbClr val="1E2D4F"/>
                  </a:solidFill>
                  <a:latin typeface="Inter"/>
                  <a:ea typeface="Inter"/>
                  <a:cs typeface="Inter"/>
                  <a:sym typeface="Inter"/>
                </a:rPr>
                <a:t>Improved inventory accuracy</a:t>
              </a:r>
            </a:p>
            <a:p>
              <a:pPr marL="388620" lvl="1" indent="-194310" algn="l">
                <a:lnSpc>
                  <a:spcPts val="2520"/>
                </a:lnSpc>
                <a:buFont typeface="Arial"/>
                <a:buChar char="•"/>
              </a:pPr>
              <a:r>
                <a:rPr lang="en-US" sz="1800">
                  <a:solidFill>
                    <a:srgbClr val="1E2D4F"/>
                  </a:solidFill>
                  <a:latin typeface="Inter"/>
                  <a:ea typeface="Inter"/>
                  <a:cs typeface="Inter"/>
                  <a:sym typeface="Inter"/>
                </a:rPr>
                <a:t>Decreased customer complaints</a:t>
              </a:r>
            </a:p>
            <a:p>
              <a:pPr algn="l">
                <a:lnSpc>
                  <a:spcPts val="2520"/>
                </a:lnSpc>
              </a:pPr>
              <a:endParaRPr lang="en-US" sz="1800">
                <a:solidFill>
                  <a:srgbClr val="1E2D4F"/>
                </a:solidFill>
                <a:latin typeface="Inter"/>
                <a:ea typeface="Inter"/>
                <a:cs typeface="Inter"/>
                <a:sym typeface="Inter"/>
              </a:endParaRPr>
            </a:p>
            <a:p>
              <a:pPr algn="l">
                <a:lnSpc>
                  <a:spcPts val="2520"/>
                </a:lnSpc>
              </a:pPr>
              <a:endParaRPr lang="en-US" sz="1800">
                <a:solidFill>
                  <a:srgbClr val="1E2D4F"/>
                </a:solidFill>
                <a:latin typeface="Inter"/>
                <a:ea typeface="Inter"/>
                <a:cs typeface="Inter"/>
                <a:sym typeface="Inte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62789">
            <a:off x="17233254" y="-776390"/>
            <a:ext cx="2109491" cy="2169142"/>
          </a:xfrm>
          <a:custGeom>
            <a:avLst/>
            <a:gdLst/>
            <a:ahLst/>
            <a:cxnLst/>
            <a:rect l="l" t="t" r="r" b="b"/>
            <a:pathLst>
              <a:path w="2109491" h="2169142">
                <a:moveTo>
                  <a:pt x="0" y="0"/>
                </a:moveTo>
                <a:lnTo>
                  <a:pt x="2109492" y="0"/>
                </a:lnTo>
                <a:lnTo>
                  <a:pt x="2109492" y="2169143"/>
                </a:lnTo>
                <a:lnTo>
                  <a:pt x="0" y="21691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0" name="Freeform 3">
            <a:extLst>
              <a:ext uri="{FF2B5EF4-FFF2-40B4-BE49-F238E27FC236}">
                <a16:creationId xmlns:a16="http://schemas.microsoft.com/office/drawing/2014/main" id="{0C063D2E-1BC0-A307-958C-E0E862A2A151}"/>
              </a:ext>
            </a:extLst>
          </p:cNvPr>
          <p:cNvSpPr/>
          <p:nvPr/>
        </p:nvSpPr>
        <p:spPr>
          <a:xfrm>
            <a:off x="947614" y="1761354"/>
            <a:ext cx="16603892" cy="1748749"/>
          </a:xfrm>
          <a:custGeom>
            <a:avLst/>
            <a:gdLst/>
            <a:ahLst/>
            <a:cxnLst/>
            <a:rect l="l" t="t" r="r" b="b"/>
            <a:pathLst>
              <a:path w="16603892" h="1748749">
                <a:moveTo>
                  <a:pt x="0" y="0"/>
                </a:moveTo>
                <a:lnTo>
                  <a:pt x="16603892" y="0"/>
                </a:lnTo>
                <a:lnTo>
                  <a:pt x="16603892" y="1748749"/>
                </a:lnTo>
                <a:lnTo>
                  <a:pt x="0" y="1748749"/>
                </a:lnTo>
                <a:lnTo>
                  <a:pt x="0" y="0"/>
                </a:lnTo>
                <a:close/>
              </a:path>
            </a:pathLst>
          </a:custGeom>
          <a:blipFill>
            <a:blip r:embed="rId4"/>
            <a:stretch>
              <a:fillRect t="-226704" b="-622768"/>
            </a:stretch>
          </a:blipFill>
        </p:spPr>
        <p:txBody>
          <a:bodyPr/>
          <a:lstStyle/>
          <a:p>
            <a:endParaRPr lang="en-US"/>
          </a:p>
        </p:txBody>
      </p:sp>
      <p:sp>
        <p:nvSpPr>
          <p:cNvPr id="71" name="TextBox 4">
            <a:extLst>
              <a:ext uri="{FF2B5EF4-FFF2-40B4-BE49-F238E27FC236}">
                <a16:creationId xmlns:a16="http://schemas.microsoft.com/office/drawing/2014/main" id="{A3300CC2-29AE-CDB6-19F2-3E6D16EB35F0}"/>
              </a:ext>
            </a:extLst>
          </p:cNvPr>
          <p:cNvSpPr txBox="1"/>
          <p:nvPr/>
        </p:nvSpPr>
        <p:spPr>
          <a:xfrm>
            <a:off x="413146" y="683184"/>
            <a:ext cx="15322390" cy="729132"/>
          </a:xfrm>
          <a:prstGeom prst="rect">
            <a:avLst/>
          </a:prstGeom>
        </p:spPr>
        <p:txBody>
          <a:bodyPr lIns="0" tIns="0" rIns="0" bIns="0" rtlCol="0" anchor="t">
            <a:spAutoFit/>
          </a:bodyPr>
          <a:lstStyle/>
          <a:p>
            <a:pPr algn="l">
              <a:lnSpc>
                <a:spcPts val="5554"/>
              </a:lnSpc>
            </a:pPr>
            <a:r>
              <a:rPr lang="en-US" sz="5049" b="1">
                <a:solidFill>
                  <a:srgbClr val="2C418D"/>
                </a:solidFill>
                <a:latin typeface="Lato Bold"/>
                <a:ea typeface="Lato Bold"/>
                <a:cs typeface="Lato Bold"/>
                <a:sym typeface="Lato Bold"/>
              </a:rPr>
              <a:t>Recommendations &amp; Change Management Strategies</a:t>
            </a:r>
          </a:p>
        </p:txBody>
      </p:sp>
      <p:grpSp>
        <p:nvGrpSpPr>
          <p:cNvPr id="72" name="Group 5">
            <a:extLst>
              <a:ext uri="{FF2B5EF4-FFF2-40B4-BE49-F238E27FC236}">
                <a16:creationId xmlns:a16="http://schemas.microsoft.com/office/drawing/2014/main" id="{019EF678-2D4A-7B22-E781-01BD0E79EC54}"/>
              </a:ext>
            </a:extLst>
          </p:cNvPr>
          <p:cNvGrpSpPr/>
          <p:nvPr/>
        </p:nvGrpSpPr>
        <p:grpSpPr>
          <a:xfrm>
            <a:off x="1608622" y="4726812"/>
            <a:ext cx="4625157" cy="1826916"/>
            <a:chOff x="0" y="0"/>
            <a:chExt cx="1693306" cy="668848"/>
          </a:xfrm>
        </p:grpSpPr>
        <p:sp>
          <p:nvSpPr>
            <p:cNvPr id="73" name="Freeform 6">
              <a:extLst>
                <a:ext uri="{FF2B5EF4-FFF2-40B4-BE49-F238E27FC236}">
                  <a16:creationId xmlns:a16="http://schemas.microsoft.com/office/drawing/2014/main" id="{DFA802ED-D6C5-A252-2C33-75D697AE9F4D}"/>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93B1B2"/>
            </a:solidFill>
          </p:spPr>
          <p:txBody>
            <a:bodyPr/>
            <a:lstStyle/>
            <a:p>
              <a:endParaRPr lang="en-US"/>
            </a:p>
          </p:txBody>
        </p:sp>
        <p:sp>
          <p:nvSpPr>
            <p:cNvPr id="74" name="TextBox 7">
              <a:extLst>
                <a:ext uri="{FF2B5EF4-FFF2-40B4-BE49-F238E27FC236}">
                  <a16:creationId xmlns:a16="http://schemas.microsoft.com/office/drawing/2014/main" id="{81FFDAED-2D79-9A32-09FA-DACF05BAF758}"/>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75" name="Group 8">
            <a:extLst>
              <a:ext uri="{FF2B5EF4-FFF2-40B4-BE49-F238E27FC236}">
                <a16:creationId xmlns:a16="http://schemas.microsoft.com/office/drawing/2014/main" id="{C522719F-4DE8-130B-87DB-4999A4612CA8}"/>
              </a:ext>
            </a:extLst>
          </p:cNvPr>
          <p:cNvGrpSpPr/>
          <p:nvPr/>
        </p:nvGrpSpPr>
        <p:grpSpPr>
          <a:xfrm>
            <a:off x="7010709" y="4726812"/>
            <a:ext cx="4625157" cy="1826916"/>
            <a:chOff x="0" y="0"/>
            <a:chExt cx="1693306" cy="668848"/>
          </a:xfrm>
        </p:grpSpPr>
        <p:sp>
          <p:nvSpPr>
            <p:cNvPr id="76" name="Freeform 9">
              <a:extLst>
                <a:ext uri="{FF2B5EF4-FFF2-40B4-BE49-F238E27FC236}">
                  <a16:creationId xmlns:a16="http://schemas.microsoft.com/office/drawing/2014/main" id="{8673F8ED-D15E-7707-FBD0-23F816387748}"/>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9AC4AB"/>
            </a:solidFill>
          </p:spPr>
          <p:txBody>
            <a:bodyPr/>
            <a:lstStyle/>
            <a:p>
              <a:endParaRPr lang="en-US"/>
            </a:p>
          </p:txBody>
        </p:sp>
        <p:sp>
          <p:nvSpPr>
            <p:cNvPr id="77" name="TextBox 10">
              <a:extLst>
                <a:ext uri="{FF2B5EF4-FFF2-40B4-BE49-F238E27FC236}">
                  <a16:creationId xmlns:a16="http://schemas.microsoft.com/office/drawing/2014/main" id="{A9C058D8-1AE2-F150-B1E1-128113EDBFDD}"/>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78" name="Group 11">
            <a:extLst>
              <a:ext uri="{FF2B5EF4-FFF2-40B4-BE49-F238E27FC236}">
                <a16:creationId xmlns:a16="http://schemas.microsoft.com/office/drawing/2014/main" id="{11447C9E-7B5C-8316-BE5F-3B8ACBFC8CFC}"/>
              </a:ext>
            </a:extLst>
          </p:cNvPr>
          <p:cNvGrpSpPr/>
          <p:nvPr/>
        </p:nvGrpSpPr>
        <p:grpSpPr>
          <a:xfrm>
            <a:off x="1608622" y="8014132"/>
            <a:ext cx="4625157" cy="1826916"/>
            <a:chOff x="0" y="0"/>
            <a:chExt cx="1693306" cy="668848"/>
          </a:xfrm>
        </p:grpSpPr>
        <p:sp>
          <p:nvSpPr>
            <p:cNvPr id="79" name="Freeform 12">
              <a:extLst>
                <a:ext uri="{FF2B5EF4-FFF2-40B4-BE49-F238E27FC236}">
                  <a16:creationId xmlns:a16="http://schemas.microsoft.com/office/drawing/2014/main" id="{36425C47-6868-F78B-257E-7944332720C6}"/>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4E7C7D"/>
            </a:solidFill>
          </p:spPr>
          <p:txBody>
            <a:bodyPr/>
            <a:lstStyle/>
            <a:p>
              <a:endParaRPr lang="en-US"/>
            </a:p>
          </p:txBody>
        </p:sp>
        <p:sp>
          <p:nvSpPr>
            <p:cNvPr id="80" name="TextBox 13">
              <a:extLst>
                <a:ext uri="{FF2B5EF4-FFF2-40B4-BE49-F238E27FC236}">
                  <a16:creationId xmlns:a16="http://schemas.microsoft.com/office/drawing/2014/main" id="{45A5F349-81BF-AFF3-6D09-D97036A86C7B}"/>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81" name="Group 14">
            <a:extLst>
              <a:ext uri="{FF2B5EF4-FFF2-40B4-BE49-F238E27FC236}">
                <a16:creationId xmlns:a16="http://schemas.microsoft.com/office/drawing/2014/main" id="{887A1622-0B7F-795D-0CC6-5A3EAA9E8FAE}"/>
              </a:ext>
            </a:extLst>
          </p:cNvPr>
          <p:cNvGrpSpPr/>
          <p:nvPr/>
        </p:nvGrpSpPr>
        <p:grpSpPr>
          <a:xfrm>
            <a:off x="7010709" y="8014132"/>
            <a:ext cx="4625157" cy="1826916"/>
            <a:chOff x="0" y="0"/>
            <a:chExt cx="1693306" cy="668848"/>
          </a:xfrm>
        </p:grpSpPr>
        <p:sp>
          <p:nvSpPr>
            <p:cNvPr id="82" name="Freeform 15">
              <a:extLst>
                <a:ext uri="{FF2B5EF4-FFF2-40B4-BE49-F238E27FC236}">
                  <a16:creationId xmlns:a16="http://schemas.microsoft.com/office/drawing/2014/main" id="{C2FC854C-8ED3-DDA5-4BF8-6F2A97A566B3}"/>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3B5D5A"/>
            </a:solidFill>
          </p:spPr>
          <p:txBody>
            <a:bodyPr/>
            <a:lstStyle/>
            <a:p>
              <a:endParaRPr lang="en-US"/>
            </a:p>
          </p:txBody>
        </p:sp>
        <p:sp>
          <p:nvSpPr>
            <p:cNvPr id="83" name="TextBox 16">
              <a:extLst>
                <a:ext uri="{FF2B5EF4-FFF2-40B4-BE49-F238E27FC236}">
                  <a16:creationId xmlns:a16="http://schemas.microsoft.com/office/drawing/2014/main" id="{A6B53E46-E0E4-6737-A458-7037D431A84D}"/>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84" name="Group 17">
            <a:extLst>
              <a:ext uri="{FF2B5EF4-FFF2-40B4-BE49-F238E27FC236}">
                <a16:creationId xmlns:a16="http://schemas.microsoft.com/office/drawing/2014/main" id="{D0A5A2E3-E6E8-D3DB-6D80-BD5662BCABBA}"/>
              </a:ext>
            </a:extLst>
          </p:cNvPr>
          <p:cNvGrpSpPr/>
          <p:nvPr/>
        </p:nvGrpSpPr>
        <p:grpSpPr>
          <a:xfrm>
            <a:off x="1872186" y="4444168"/>
            <a:ext cx="4098029" cy="1781328"/>
            <a:chOff x="0" y="0"/>
            <a:chExt cx="1500320" cy="652158"/>
          </a:xfrm>
        </p:grpSpPr>
        <p:sp>
          <p:nvSpPr>
            <p:cNvPr id="85" name="Freeform 18">
              <a:extLst>
                <a:ext uri="{FF2B5EF4-FFF2-40B4-BE49-F238E27FC236}">
                  <a16:creationId xmlns:a16="http://schemas.microsoft.com/office/drawing/2014/main" id="{14F8DF15-260B-6DEB-0E01-2E02BC8A9509}"/>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86" name="TextBox 19">
              <a:extLst>
                <a:ext uri="{FF2B5EF4-FFF2-40B4-BE49-F238E27FC236}">
                  <a16:creationId xmlns:a16="http://schemas.microsoft.com/office/drawing/2014/main" id="{A213D056-29D7-9223-7916-648B4E85FAED}"/>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87" name="Group 20">
            <a:extLst>
              <a:ext uri="{FF2B5EF4-FFF2-40B4-BE49-F238E27FC236}">
                <a16:creationId xmlns:a16="http://schemas.microsoft.com/office/drawing/2014/main" id="{5D34C3C6-48F6-4144-5382-FAFCE5B03747}"/>
              </a:ext>
            </a:extLst>
          </p:cNvPr>
          <p:cNvGrpSpPr/>
          <p:nvPr/>
        </p:nvGrpSpPr>
        <p:grpSpPr>
          <a:xfrm>
            <a:off x="7274273" y="4444168"/>
            <a:ext cx="4098029" cy="1781328"/>
            <a:chOff x="0" y="0"/>
            <a:chExt cx="1500320" cy="652158"/>
          </a:xfrm>
        </p:grpSpPr>
        <p:sp>
          <p:nvSpPr>
            <p:cNvPr id="88" name="Freeform 21">
              <a:extLst>
                <a:ext uri="{FF2B5EF4-FFF2-40B4-BE49-F238E27FC236}">
                  <a16:creationId xmlns:a16="http://schemas.microsoft.com/office/drawing/2014/main" id="{3897CDF1-FAC4-1FEE-F063-805B81ACECAF}"/>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89" name="TextBox 22">
              <a:extLst>
                <a:ext uri="{FF2B5EF4-FFF2-40B4-BE49-F238E27FC236}">
                  <a16:creationId xmlns:a16="http://schemas.microsoft.com/office/drawing/2014/main" id="{D725AAB4-DE94-CFDB-572F-528A4EC02C1E}"/>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90" name="Group 23">
            <a:extLst>
              <a:ext uri="{FF2B5EF4-FFF2-40B4-BE49-F238E27FC236}">
                <a16:creationId xmlns:a16="http://schemas.microsoft.com/office/drawing/2014/main" id="{9CB5B8BE-08BC-8C2C-EF0B-5EB91FA5ADF1}"/>
              </a:ext>
            </a:extLst>
          </p:cNvPr>
          <p:cNvGrpSpPr/>
          <p:nvPr/>
        </p:nvGrpSpPr>
        <p:grpSpPr>
          <a:xfrm>
            <a:off x="1872186" y="7731488"/>
            <a:ext cx="4098029" cy="1781328"/>
            <a:chOff x="0" y="0"/>
            <a:chExt cx="1500320" cy="652158"/>
          </a:xfrm>
        </p:grpSpPr>
        <p:sp>
          <p:nvSpPr>
            <p:cNvPr id="91" name="Freeform 24">
              <a:extLst>
                <a:ext uri="{FF2B5EF4-FFF2-40B4-BE49-F238E27FC236}">
                  <a16:creationId xmlns:a16="http://schemas.microsoft.com/office/drawing/2014/main" id="{9F6B9BF4-2EBF-99E9-6D5A-DB96957E19A6}"/>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92" name="TextBox 25">
              <a:extLst>
                <a:ext uri="{FF2B5EF4-FFF2-40B4-BE49-F238E27FC236}">
                  <a16:creationId xmlns:a16="http://schemas.microsoft.com/office/drawing/2014/main" id="{96463B7B-5CD1-AD76-1539-AD059BAB5C43}"/>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93" name="Group 26">
            <a:extLst>
              <a:ext uri="{FF2B5EF4-FFF2-40B4-BE49-F238E27FC236}">
                <a16:creationId xmlns:a16="http://schemas.microsoft.com/office/drawing/2014/main" id="{F59C8C24-8A42-F245-5194-9F05EC1F5234}"/>
              </a:ext>
            </a:extLst>
          </p:cNvPr>
          <p:cNvGrpSpPr/>
          <p:nvPr/>
        </p:nvGrpSpPr>
        <p:grpSpPr>
          <a:xfrm>
            <a:off x="7274273" y="7731488"/>
            <a:ext cx="4098029" cy="1781328"/>
            <a:chOff x="0" y="0"/>
            <a:chExt cx="1500320" cy="652158"/>
          </a:xfrm>
        </p:grpSpPr>
        <p:sp>
          <p:nvSpPr>
            <p:cNvPr id="94" name="Freeform 27">
              <a:extLst>
                <a:ext uri="{FF2B5EF4-FFF2-40B4-BE49-F238E27FC236}">
                  <a16:creationId xmlns:a16="http://schemas.microsoft.com/office/drawing/2014/main" id="{CB17C38A-6C13-584B-DE3F-F20BB0937925}"/>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95" name="TextBox 28">
              <a:extLst>
                <a:ext uri="{FF2B5EF4-FFF2-40B4-BE49-F238E27FC236}">
                  <a16:creationId xmlns:a16="http://schemas.microsoft.com/office/drawing/2014/main" id="{835FF482-38A8-3CAE-AA53-514F9350114C}"/>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96" name="Group 29">
            <a:extLst>
              <a:ext uri="{FF2B5EF4-FFF2-40B4-BE49-F238E27FC236}">
                <a16:creationId xmlns:a16="http://schemas.microsoft.com/office/drawing/2014/main" id="{C232EAB4-282A-AC90-C92C-CE88EDDF9552}"/>
              </a:ext>
            </a:extLst>
          </p:cNvPr>
          <p:cNvGrpSpPr/>
          <p:nvPr/>
        </p:nvGrpSpPr>
        <p:grpSpPr>
          <a:xfrm>
            <a:off x="3314576" y="6544204"/>
            <a:ext cx="1213249" cy="455476"/>
            <a:chOff x="0" y="0"/>
            <a:chExt cx="812800" cy="305140"/>
          </a:xfrm>
        </p:grpSpPr>
        <p:sp>
          <p:nvSpPr>
            <p:cNvPr id="97" name="Freeform 30">
              <a:extLst>
                <a:ext uri="{FF2B5EF4-FFF2-40B4-BE49-F238E27FC236}">
                  <a16:creationId xmlns:a16="http://schemas.microsoft.com/office/drawing/2014/main" id="{704AB69D-1627-9749-B85B-CD1B9F29FEFC}"/>
                </a:ext>
              </a:extLst>
            </p:cNvPr>
            <p:cNvSpPr/>
            <p:nvPr/>
          </p:nvSpPr>
          <p:spPr>
            <a:xfrm>
              <a:off x="0" y="0"/>
              <a:ext cx="812800" cy="305140"/>
            </a:xfrm>
            <a:custGeom>
              <a:avLst/>
              <a:gdLst/>
              <a:ahLst/>
              <a:cxnLst/>
              <a:rect l="l" t="t" r="r" b="b"/>
              <a:pathLst>
                <a:path w="812800" h="305140">
                  <a:moveTo>
                    <a:pt x="406400" y="305140"/>
                  </a:moveTo>
                  <a:lnTo>
                    <a:pt x="812800" y="0"/>
                  </a:lnTo>
                  <a:lnTo>
                    <a:pt x="0" y="0"/>
                  </a:lnTo>
                  <a:lnTo>
                    <a:pt x="406400" y="305140"/>
                  </a:lnTo>
                  <a:close/>
                </a:path>
              </a:pathLst>
            </a:custGeom>
            <a:solidFill>
              <a:srgbClr val="93B1B2"/>
            </a:solidFill>
          </p:spPr>
          <p:txBody>
            <a:bodyPr/>
            <a:lstStyle/>
            <a:p>
              <a:endParaRPr lang="en-US"/>
            </a:p>
          </p:txBody>
        </p:sp>
        <p:sp>
          <p:nvSpPr>
            <p:cNvPr id="98" name="TextBox 31">
              <a:extLst>
                <a:ext uri="{FF2B5EF4-FFF2-40B4-BE49-F238E27FC236}">
                  <a16:creationId xmlns:a16="http://schemas.microsoft.com/office/drawing/2014/main" id="{BFA44052-6FFB-6199-294F-849843B8DF4A}"/>
                </a:ext>
              </a:extLst>
            </p:cNvPr>
            <p:cNvSpPr txBox="1"/>
            <p:nvPr/>
          </p:nvSpPr>
          <p:spPr>
            <a:xfrm>
              <a:off x="127000" y="-25829"/>
              <a:ext cx="558800" cy="189297"/>
            </a:xfrm>
            <a:prstGeom prst="rect">
              <a:avLst/>
            </a:prstGeom>
          </p:spPr>
          <p:txBody>
            <a:bodyPr lIns="50800" tIns="50800" rIns="50800" bIns="50800" rtlCol="0" anchor="ctr"/>
            <a:lstStyle/>
            <a:p>
              <a:pPr algn="ctr">
                <a:lnSpc>
                  <a:spcPts val="3359"/>
                </a:lnSpc>
              </a:pPr>
              <a:endParaRPr/>
            </a:p>
          </p:txBody>
        </p:sp>
      </p:grpSp>
      <p:grpSp>
        <p:nvGrpSpPr>
          <p:cNvPr id="99" name="Group 32">
            <a:extLst>
              <a:ext uri="{FF2B5EF4-FFF2-40B4-BE49-F238E27FC236}">
                <a16:creationId xmlns:a16="http://schemas.microsoft.com/office/drawing/2014/main" id="{0015F2A3-41EF-7359-8CC3-E32F6BEA6ADA}"/>
              </a:ext>
            </a:extLst>
          </p:cNvPr>
          <p:cNvGrpSpPr/>
          <p:nvPr/>
        </p:nvGrpSpPr>
        <p:grpSpPr>
          <a:xfrm>
            <a:off x="8716663" y="6544204"/>
            <a:ext cx="1213249" cy="455476"/>
            <a:chOff x="0" y="0"/>
            <a:chExt cx="812800" cy="305140"/>
          </a:xfrm>
        </p:grpSpPr>
        <p:sp>
          <p:nvSpPr>
            <p:cNvPr id="100" name="Freeform 33">
              <a:extLst>
                <a:ext uri="{FF2B5EF4-FFF2-40B4-BE49-F238E27FC236}">
                  <a16:creationId xmlns:a16="http://schemas.microsoft.com/office/drawing/2014/main" id="{88A5D082-3F1C-7451-3182-2394103464F2}"/>
                </a:ext>
              </a:extLst>
            </p:cNvPr>
            <p:cNvSpPr/>
            <p:nvPr/>
          </p:nvSpPr>
          <p:spPr>
            <a:xfrm>
              <a:off x="0" y="0"/>
              <a:ext cx="812800" cy="305140"/>
            </a:xfrm>
            <a:custGeom>
              <a:avLst/>
              <a:gdLst/>
              <a:ahLst/>
              <a:cxnLst/>
              <a:rect l="l" t="t" r="r" b="b"/>
              <a:pathLst>
                <a:path w="812800" h="305140">
                  <a:moveTo>
                    <a:pt x="406400" y="305140"/>
                  </a:moveTo>
                  <a:lnTo>
                    <a:pt x="812800" y="0"/>
                  </a:lnTo>
                  <a:lnTo>
                    <a:pt x="0" y="0"/>
                  </a:lnTo>
                  <a:lnTo>
                    <a:pt x="406400" y="305140"/>
                  </a:lnTo>
                  <a:close/>
                </a:path>
              </a:pathLst>
            </a:custGeom>
            <a:solidFill>
              <a:srgbClr val="9AC4AB"/>
            </a:solidFill>
          </p:spPr>
          <p:txBody>
            <a:bodyPr/>
            <a:lstStyle/>
            <a:p>
              <a:endParaRPr lang="en-US"/>
            </a:p>
          </p:txBody>
        </p:sp>
        <p:sp>
          <p:nvSpPr>
            <p:cNvPr id="101" name="TextBox 34">
              <a:extLst>
                <a:ext uri="{FF2B5EF4-FFF2-40B4-BE49-F238E27FC236}">
                  <a16:creationId xmlns:a16="http://schemas.microsoft.com/office/drawing/2014/main" id="{173020F5-47A6-E6C8-5828-15D5742883F7}"/>
                </a:ext>
              </a:extLst>
            </p:cNvPr>
            <p:cNvSpPr txBox="1"/>
            <p:nvPr/>
          </p:nvSpPr>
          <p:spPr>
            <a:xfrm>
              <a:off x="127000" y="-25829"/>
              <a:ext cx="558800" cy="189297"/>
            </a:xfrm>
            <a:prstGeom prst="rect">
              <a:avLst/>
            </a:prstGeom>
          </p:spPr>
          <p:txBody>
            <a:bodyPr lIns="50800" tIns="50800" rIns="50800" bIns="50800" rtlCol="0" anchor="ctr"/>
            <a:lstStyle/>
            <a:p>
              <a:pPr algn="ctr">
                <a:lnSpc>
                  <a:spcPts val="3359"/>
                </a:lnSpc>
              </a:pPr>
              <a:endParaRPr/>
            </a:p>
          </p:txBody>
        </p:sp>
      </p:grpSp>
      <p:grpSp>
        <p:nvGrpSpPr>
          <p:cNvPr id="102" name="Group 41">
            <a:extLst>
              <a:ext uri="{FF2B5EF4-FFF2-40B4-BE49-F238E27FC236}">
                <a16:creationId xmlns:a16="http://schemas.microsoft.com/office/drawing/2014/main" id="{9F9383F6-92A2-D4DB-3EE7-15FE89907051}"/>
              </a:ext>
            </a:extLst>
          </p:cNvPr>
          <p:cNvGrpSpPr/>
          <p:nvPr/>
        </p:nvGrpSpPr>
        <p:grpSpPr>
          <a:xfrm>
            <a:off x="12412795" y="4726812"/>
            <a:ext cx="4625157" cy="1826916"/>
            <a:chOff x="0" y="0"/>
            <a:chExt cx="1693306" cy="668848"/>
          </a:xfrm>
        </p:grpSpPr>
        <p:sp>
          <p:nvSpPr>
            <p:cNvPr id="103" name="Freeform 42">
              <a:extLst>
                <a:ext uri="{FF2B5EF4-FFF2-40B4-BE49-F238E27FC236}">
                  <a16:creationId xmlns:a16="http://schemas.microsoft.com/office/drawing/2014/main" id="{9612C96D-C5B9-12CB-9B1D-853EA3E09E6E}"/>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5F8883"/>
            </a:solidFill>
          </p:spPr>
          <p:txBody>
            <a:bodyPr/>
            <a:lstStyle/>
            <a:p>
              <a:endParaRPr lang="en-US"/>
            </a:p>
          </p:txBody>
        </p:sp>
        <p:sp>
          <p:nvSpPr>
            <p:cNvPr id="104" name="TextBox 43">
              <a:extLst>
                <a:ext uri="{FF2B5EF4-FFF2-40B4-BE49-F238E27FC236}">
                  <a16:creationId xmlns:a16="http://schemas.microsoft.com/office/drawing/2014/main" id="{B3CD1F7B-C4A8-13A4-8429-531752131E86}"/>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105" name="Group 44">
            <a:extLst>
              <a:ext uri="{FF2B5EF4-FFF2-40B4-BE49-F238E27FC236}">
                <a16:creationId xmlns:a16="http://schemas.microsoft.com/office/drawing/2014/main" id="{E832BDDE-6459-5B41-3F60-C6BFC02211C6}"/>
              </a:ext>
            </a:extLst>
          </p:cNvPr>
          <p:cNvGrpSpPr/>
          <p:nvPr/>
        </p:nvGrpSpPr>
        <p:grpSpPr>
          <a:xfrm>
            <a:off x="12412795" y="8014132"/>
            <a:ext cx="4625157" cy="1826916"/>
            <a:chOff x="0" y="0"/>
            <a:chExt cx="1693306" cy="668848"/>
          </a:xfrm>
        </p:grpSpPr>
        <p:sp>
          <p:nvSpPr>
            <p:cNvPr id="106" name="Freeform 45">
              <a:extLst>
                <a:ext uri="{FF2B5EF4-FFF2-40B4-BE49-F238E27FC236}">
                  <a16:creationId xmlns:a16="http://schemas.microsoft.com/office/drawing/2014/main" id="{8C2F7533-2810-1E59-E7DB-4B4E665FF7D0}"/>
                </a:ext>
              </a:extLst>
            </p:cNvPr>
            <p:cNvSpPr/>
            <p:nvPr/>
          </p:nvSpPr>
          <p:spPr>
            <a:xfrm>
              <a:off x="0" y="0"/>
              <a:ext cx="1693306" cy="668848"/>
            </a:xfrm>
            <a:custGeom>
              <a:avLst/>
              <a:gdLst/>
              <a:ahLst/>
              <a:cxnLst/>
              <a:rect l="l" t="t" r="r" b="b"/>
              <a:pathLst>
                <a:path w="1693306" h="668848">
                  <a:moveTo>
                    <a:pt x="0" y="0"/>
                  </a:moveTo>
                  <a:lnTo>
                    <a:pt x="1693306" y="0"/>
                  </a:lnTo>
                  <a:lnTo>
                    <a:pt x="1693306" y="668848"/>
                  </a:lnTo>
                  <a:lnTo>
                    <a:pt x="0" y="668848"/>
                  </a:lnTo>
                  <a:close/>
                </a:path>
              </a:pathLst>
            </a:custGeom>
            <a:solidFill>
              <a:srgbClr val="212D37"/>
            </a:solidFill>
          </p:spPr>
          <p:txBody>
            <a:bodyPr/>
            <a:lstStyle/>
            <a:p>
              <a:endParaRPr lang="en-US"/>
            </a:p>
          </p:txBody>
        </p:sp>
        <p:sp>
          <p:nvSpPr>
            <p:cNvPr id="107" name="TextBox 46">
              <a:extLst>
                <a:ext uri="{FF2B5EF4-FFF2-40B4-BE49-F238E27FC236}">
                  <a16:creationId xmlns:a16="http://schemas.microsoft.com/office/drawing/2014/main" id="{B1A330AF-DE39-DA67-80E4-193E23F235D3}"/>
                </a:ext>
              </a:extLst>
            </p:cNvPr>
            <p:cNvSpPr txBox="1"/>
            <p:nvPr/>
          </p:nvSpPr>
          <p:spPr>
            <a:xfrm>
              <a:off x="0" y="-47625"/>
              <a:ext cx="1693306" cy="716473"/>
            </a:xfrm>
            <a:prstGeom prst="rect">
              <a:avLst/>
            </a:prstGeom>
          </p:spPr>
          <p:txBody>
            <a:bodyPr lIns="50800" tIns="50800" rIns="50800" bIns="50800" rtlCol="0" anchor="ctr"/>
            <a:lstStyle/>
            <a:p>
              <a:pPr algn="ctr">
                <a:lnSpc>
                  <a:spcPts val="3359"/>
                </a:lnSpc>
              </a:pPr>
              <a:endParaRPr/>
            </a:p>
          </p:txBody>
        </p:sp>
      </p:grpSp>
      <p:grpSp>
        <p:nvGrpSpPr>
          <p:cNvPr id="108" name="Group 47">
            <a:extLst>
              <a:ext uri="{FF2B5EF4-FFF2-40B4-BE49-F238E27FC236}">
                <a16:creationId xmlns:a16="http://schemas.microsoft.com/office/drawing/2014/main" id="{81CDE65E-A2B8-8B38-FA2E-FF1E259C4A6E}"/>
              </a:ext>
            </a:extLst>
          </p:cNvPr>
          <p:cNvGrpSpPr/>
          <p:nvPr/>
        </p:nvGrpSpPr>
        <p:grpSpPr>
          <a:xfrm>
            <a:off x="12676360" y="4444168"/>
            <a:ext cx="4098029" cy="1781328"/>
            <a:chOff x="0" y="0"/>
            <a:chExt cx="1500320" cy="652158"/>
          </a:xfrm>
        </p:grpSpPr>
        <p:sp>
          <p:nvSpPr>
            <p:cNvPr id="109" name="Freeform 48">
              <a:extLst>
                <a:ext uri="{FF2B5EF4-FFF2-40B4-BE49-F238E27FC236}">
                  <a16:creationId xmlns:a16="http://schemas.microsoft.com/office/drawing/2014/main" id="{B041F0C0-DA6F-A9E4-C9ED-24C499235564}"/>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110" name="TextBox 49">
              <a:extLst>
                <a:ext uri="{FF2B5EF4-FFF2-40B4-BE49-F238E27FC236}">
                  <a16:creationId xmlns:a16="http://schemas.microsoft.com/office/drawing/2014/main" id="{8DFC1380-1B7B-549D-B79B-58A92CD9C649}"/>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111" name="Group 50">
            <a:extLst>
              <a:ext uri="{FF2B5EF4-FFF2-40B4-BE49-F238E27FC236}">
                <a16:creationId xmlns:a16="http://schemas.microsoft.com/office/drawing/2014/main" id="{ED5FBCEC-C97B-D4CB-66E2-61401A06EC6A}"/>
              </a:ext>
            </a:extLst>
          </p:cNvPr>
          <p:cNvGrpSpPr/>
          <p:nvPr/>
        </p:nvGrpSpPr>
        <p:grpSpPr>
          <a:xfrm>
            <a:off x="12676360" y="7731488"/>
            <a:ext cx="4098029" cy="1781328"/>
            <a:chOff x="0" y="0"/>
            <a:chExt cx="1500320" cy="652158"/>
          </a:xfrm>
        </p:grpSpPr>
        <p:sp>
          <p:nvSpPr>
            <p:cNvPr id="112" name="Freeform 51">
              <a:extLst>
                <a:ext uri="{FF2B5EF4-FFF2-40B4-BE49-F238E27FC236}">
                  <a16:creationId xmlns:a16="http://schemas.microsoft.com/office/drawing/2014/main" id="{CC098DCB-7402-F725-478B-7A0ABA009F10}"/>
                </a:ext>
              </a:extLst>
            </p:cNvPr>
            <p:cNvSpPr/>
            <p:nvPr/>
          </p:nvSpPr>
          <p:spPr>
            <a:xfrm>
              <a:off x="0" y="0"/>
              <a:ext cx="1500320" cy="652158"/>
            </a:xfrm>
            <a:custGeom>
              <a:avLst/>
              <a:gdLst/>
              <a:ahLst/>
              <a:cxnLst/>
              <a:rect l="l" t="t" r="r" b="b"/>
              <a:pathLst>
                <a:path w="1500320" h="652158">
                  <a:moveTo>
                    <a:pt x="0" y="0"/>
                  </a:moveTo>
                  <a:lnTo>
                    <a:pt x="1500320" y="0"/>
                  </a:lnTo>
                  <a:lnTo>
                    <a:pt x="1500320" y="652158"/>
                  </a:lnTo>
                  <a:lnTo>
                    <a:pt x="0" y="652158"/>
                  </a:lnTo>
                  <a:close/>
                </a:path>
              </a:pathLst>
            </a:custGeom>
            <a:solidFill>
              <a:srgbClr val="FFFFFF"/>
            </a:solidFill>
          </p:spPr>
          <p:txBody>
            <a:bodyPr/>
            <a:lstStyle/>
            <a:p>
              <a:endParaRPr lang="en-US"/>
            </a:p>
          </p:txBody>
        </p:sp>
        <p:sp>
          <p:nvSpPr>
            <p:cNvPr id="113" name="TextBox 52">
              <a:extLst>
                <a:ext uri="{FF2B5EF4-FFF2-40B4-BE49-F238E27FC236}">
                  <a16:creationId xmlns:a16="http://schemas.microsoft.com/office/drawing/2014/main" id="{267A0899-ECAF-504F-2E4B-9EC819B3ACE4}"/>
                </a:ext>
              </a:extLst>
            </p:cNvPr>
            <p:cNvSpPr txBox="1"/>
            <p:nvPr/>
          </p:nvSpPr>
          <p:spPr>
            <a:xfrm>
              <a:off x="0" y="-47625"/>
              <a:ext cx="1500320" cy="699783"/>
            </a:xfrm>
            <a:prstGeom prst="rect">
              <a:avLst/>
            </a:prstGeom>
          </p:spPr>
          <p:txBody>
            <a:bodyPr lIns="50800" tIns="50800" rIns="50800" bIns="50800" rtlCol="0" anchor="ctr"/>
            <a:lstStyle/>
            <a:p>
              <a:pPr algn="ctr">
                <a:lnSpc>
                  <a:spcPts val="3359"/>
                </a:lnSpc>
              </a:pPr>
              <a:endParaRPr/>
            </a:p>
          </p:txBody>
        </p:sp>
      </p:grpSp>
      <p:grpSp>
        <p:nvGrpSpPr>
          <p:cNvPr id="114" name="Group 53">
            <a:extLst>
              <a:ext uri="{FF2B5EF4-FFF2-40B4-BE49-F238E27FC236}">
                <a16:creationId xmlns:a16="http://schemas.microsoft.com/office/drawing/2014/main" id="{78D34D33-C727-F03B-AFD1-4352C98940FD}"/>
              </a:ext>
            </a:extLst>
          </p:cNvPr>
          <p:cNvGrpSpPr/>
          <p:nvPr/>
        </p:nvGrpSpPr>
        <p:grpSpPr>
          <a:xfrm>
            <a:off x="14118750" y="6544204"/>
            <a:ext cx="1213249" cy="455476"/>
            <a:chOff x="0" y="0"/>
            <a:chExt cx="812800" cy="305140"/>
          </a:xfrm>
        </p:grpSpPr>
        <p:sp>
          <p:nvSpPr>
            <p:cNvPr id="115" name="Freeform 54">
              <a:extLst>
                <a:ext uri="{FF2B5EF4-FFF2-40B4-BE49-F238E27FC236}">
                  <a16:creationId xmlns:a16="http://schemas.microsoft.com/office/drawing/2014/main" id="{F1B7DF2E-E741-38B2-A402-3D937AF77351}"/>
                </a:ext>
              </a:extLst>
            </p:cNvPr>
            <p:cNvSpPr/>
            <p:nvPr/>
          </p:nvSpPr>
          <p:spPr>
            <a:xfrm>
              <a:off x="0" y="0"/>
              <a:ext cx="812800" cy="305140"/>
            </a:xfrm>
            <a:custGeom>
              <a:avLst/>
              <a:gdLst/>
              <a:ahLst/>
              <a:cxnLst/>
              <a:rect l="l" t="t" r="r" b="b"/>
              <a:pathLst>
                <a:path w="812800" h="305140">
                  <a:moveTo>
                    <a:pt x="406400" y="305140"/>
                  </a:moveTo>
                  <a:lnTo>
                    <a:pt x="812800" y="0"/>
                  </a:lnTo>
                  <a:lnTo>
                    <a:pt x="0" y="0"/>
                  </a:lnTo>
                  <a:lnTo>
                    <a:pt x="406400" y="305140"/>
                  </a:lnTo>
                  <a:close/>
                </a:path>
              </a:pathLst>
            </a:custGeom>
            <a:solidFill>
              <a:srgbClr val="5F8883"/>
            </a:solidFill>
          </p:spPr>
          <p:txBody>
            <a:bodyPr/>
            <a:lstStyle/>
            <a:p>
              <a:endParaRPr lang="en-US"/>
            </a:p>
          </p:txBody>
        </p:sp>
        <p:sp>
          <p:nvSpPr>
            <p:cNvPr id="116" name="TextBox 55">
              <a:extLst>
                <a:ext uri="{FF2B5EF4-FFF2-40B4-BE49-F238E27FC236}">
                  <a16:creationId xmlns:a16="http://schemas.microsoft.com/office/drawing/2014/main" id="{547D371B-EFFE-7581-8FAB-570E90529E34}"/>
                </a:ext>
              </a:extLst>
            </p:cNvPr>
            <p:cNvSpPr txBox="1"/>
            <p:nvPr/>
          </p:nvSpPr>
          <p:spPr>
            <a:xfrm>
              <a:off x="127000" y="-25829"/>
              <a:ext cx="558800" cy="189297"/>
            </a:xfrm>
            <a:prstGeom prst="rect">
              <a:avLst/>
            </a:prstGeom>
          </p:spPr>
          <p:txBody>
            <a:bodyPr lIns="50800" tIns="50800" rIns="50800" bIns="50800" rtlCol="0" anchor="ctr"/>
            <a:lstStyle/>
            <a:p>
              <a:pPr algn="ctr">
                <a:lnSpc>
                  <a:spcPts val="3359"/>
                </a:lnSpc>
              </a:pPr>
              <a:endParaRPr/>
            </a:p>
          </p:txBody>
        </p:sp>
      </p:grpSp>
      <p:sp>
        <p:nvSpPr>
          <p:cNvPr id="117" name="TextBox 59">
            <a:extLst>
              <a:ext uri="{FF2B5EF4-FFF2-40B4-BE49-F238E27FC236}">
                <a16:creationId xmlns:a16="http://schemas.microsoft.com/office/drawing/2014/main" id="{6BABEF6F-05F5-E0D8-67F8-84813AC3D30D}"/>
              </a:ext>
            </a:extLst>
          </p:cNvPr>
          <p:cNvSpPr txBox="1"/>
          <p:nvPr/>
        </p:nvSpPr>
        <p:spPr>
          <a:xfrm>
            <a:off x="1873596" y="7693388"/>
            <a:ext cx="3569166"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Efficiency</a:t>
            </a:r>
          </a:p>
        </p:txBody>
      </p:sp>
      <p:sp>
        <p:nvSpPr>
          <p:cNvPr id="118" name="TextBox 60">
            <a:extLst>
              <a:ext uri="{FF2B5EF4-FFF2-40B4-BE49-F238E27FC236}">
                <a16:creationId xmlns:a16="http://schemas.microsoft.com/office/drawing/2014/main" id="{1E3AF5C4-FB3A-CDDD-0FA6-7B1463D2EA2C}"/>
              </a:ext>
            </a:extLst>
          </p:cNvPr>
          <p:cNvSpPr txBox="1"/>
          <p:nvPr/>
        </p:nvSpPr>
        <p:spPr>
          <a:xfrm>
            <a:off x="7538704" y="7644205"/>
            <a:ext cx="3569166"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Effectiveness</a:t>
            </a:r>
          </a:p>
        </p:txBody>
      </p:sp>
      <p:sp>
        <p:nvSpPr>
          <p:cNvPr id="119" name="TextBox 61">
            <a:extLst>
              <a:ext uri="{FF2B5EF4-FFF2-40B4-BE49-F238E27FC236}">
                <a16:creationId xmlns:a16="http://schemas.microsoft.com/office/drawing/2014/main" id="{B87AF2A1-3A64-4D97-0E68-3D3471057F65}"/>
              </a:ext>
            </a:extLst>
          </p:cNvPr>
          <p:cNvSpPr txBox="1"/>
          <p:nvPr/>
        </p:nvSpPr>
        <p:spPr>
          <a:xfrm>
            <a:off x="2395959" y="4984644"/>
            <a:ext cx="3043125" cy="826135"/>
          </a:xfrm>
          <a:prstGeom prst="rect">
            <a:avLst/>
          </a:prstGeom>
        </p:spPr>
        <p:txBody>
          <a:bodyPr lIns="0" tIns="0" rIns="0" bIns="0" rtlCol="0" anchor="t">
            <a:spAutoFit/>
          </a:bodyPr>
          <a:lstStyle/>
          <a:p>
            <a:pPr algn="ctr">
              <a:lnSpc>
                <a:spcPts val="2239"/>
              </a:lnSpc>
            </a:pPr>
            <a:r>
              <a:rPr lang="en-US" sz="1599">
                <a:solidFill>
                  <a:srgbClr val="1E2D4F"/>
                </a:solidFill>
                <a:latin typeface="Inter"/>
                <a:ea typeface="Inter"/>
                <a:cs typeface="Inter"/>
                <a:sym typeface="Inter"/>
              </a:rPr>
              <a:t>Implement an integrated IMS-POS to centralize inventory and automate discounts.</a:t>
            </a:r>
          </a:p>
        </p:txBody>
      </p:sp>
      <p:sp>
        <p:nvSpPr>
          <p:cNvPr id="120" name="TextBox 62">
            <a:extLst>
              <a:ext uri="{FF2B5EF4-FFF2-40B4-BE49-F238E27FC236}">
                <a16:creationId xmlns:a16="http://schemas.microsoft.com/office/drawing/2014/main" id="{57AAC6DD-1837-BAC4-C0FF-0FA25D67EBA5}"/>
              </a:ext>
            </a:extLst>
          </p:cNvPr>
          <p:cNvSpPr txBox="1"/>
          <p:nvPr/>
        </p:nvSpPr>
        <p:spPr>
          <a:xfrm>
            <a:off x="2399638" y="8237578"/>
            <a:ext cx="3043125" cy="1378585"/>
          </a:xfrm>
          <a:prstGeom prst="rect">
            <a:avLst/>
          </a:prstGeom>
        </p:spPr>
        <p:txBody>
          <a:bodyPr lIns="0" tIns="0" rIns="0" bIns="0" rtlCol="0" anchor="t">
            <a:spAutoFit/>
          </a:bodyPr>
          <a:lstStyle/>
          <a:p>
            <a:pPr algn="l">
              <a:lnSpc>
                <a:spcPts val="2239"/>
              </a:lnSpc>
            </a:pPr>
            <a:r>
              <a:rPr lang="en-US" sz="1599">
                <a:solidFill>
                  <a:srgbClr val="1E2D4F"/>
                </a:solidFill>
                <a:latin typeface="Inter"/>
                <a:ea typeface="Inter"/>
                <a:cs typeface="Inter"/>
                <a:sym typeface="Inter"/>
              </a:rPr>
              <a:t>Faster checkouts and inventory handling &amp; Streamlined workflows saving 1-2 volunteer hrs/day</a:t>
            </a:r>
          </a:p>
          <a:p>
            <a:pPr algn="l">
              <a:lnSpc>
                <a:spcPts val="2239"/>
              </a:lnSpc>
            </a:pPr>
            <a:endParaRPr lang="en-US" sz="1599">
              <a:solidFill>
                <a:srgbClr val="1E2D4F"/>
              </a:solidFill>
              <a:latin typeface="Inter"/>
              <a:ea typeface="Inter"/>
              <a:cs typeface="Inter"/>
              <a:sym typeface="Inter"/>
            </a:endParaRPr>
          </a:p>
        </p:txBody>
      </p:sp>
      <p:sp>
        <p:nvSpPr>
          <p:cNvPr id="121" name="TextBox 63">
            <a:extLst>
              <a:ext uri="{FF2B5EF4-FFF2-40B4-BE49-F238E27FC236}">
                <a16:creationId xmlns:a16="http://schemas.microsoft.com/office/drawing/2014/main" id="{446A6DE5-46FF-3D4C-D17E-903EFE0A47AD}"/>
              </a:ext>
            </a:extLst>
          </p:cNvPr>
          <p:cNvSpPr txBox="1"/>
          <p:nvPr/>
        </p:nvSpPr>
        <p:spPr>
          <a:xfrm>
            <a:off x="7885458" y="5040827"/>
            <a:ext cx="3043125" cy="549910"/>
          </a:xfrm>
          <a:prstGeom prst="rect">
            <a:avLst/>
          </a:prstGeom>
        </p:spPr>
        <p:txBody>
          <a:bodyPr lIns="0" tIns="0" rIns="0" bIns="0" rtlCol="0" anchor="t">
            <a:spAutoFit/>
          </a:bodyPr>
          <a:lstStyle/>
          <a:p>
            <a:pPr algn="ctr">
              <a:lnSpc>
                <a:spcPts val="2239"/>
              </a:lnSpc>
            </a:pPr>
            <a:r>
              <a:rPr lang="en-US" sz="1599">
                <a:solidFill>
                  <a:srgbClr val="1E2D4F"/>
                </a:solidFill>
                <a:latin typeface="Inter"/>
                <a:ea typeface="Inter"/>
                <a:cs typeface="Inter"/>
                <a:sym typeface="Inter"/>
              </a:rPr>
              <a:t>Train volunteers to use the system and fast track work.</a:t>
            </a:r>
          </a:p>
        </p:txBody>
      </p:sp>
      <p:sp>
        <p:nvSpPr>
          <p:cNvPr id="122" name="TextBox 64">
            <a:extLst>
              <a:ext uri="{FF2B5EF4-FFF2-40B4-BE49-F238E27FC236}">
                <a16:creationId xmlns:a16="http://schemas.microsoft.com/office/drawing/2014/main" id="{2947DE6B-960A-2DE9-6DCC-B068F8ECD133}"/>
              </a:ext>
            </a:extLst>
          </p:cNvPr>
          <p:cNvSpPr txBox="1"/>
          <p:nvPr/>
        </p:nvSpPr>
        <p:spPr>
          <a:xfrm>
            <a:off x="7406217" y="8199385"/>
            <a:ext cx="3966085" cy="1102360"/>
          </a:xfrm>
          <a:prstGeom prst="rect">
            <a:avLst/>
          </a:prstGeom>
        </p:spPr>
        <p:txBody>
          <a:bodyPr lIns="0" tIns="0" rIns="0" bIns="0" rtlCol="0" anchor="t">
            <a:spAutoFit/>
          </a:bodyPr>
          <a:lstStyle/>
          <a:p>
            <a:pPr algn="l">
              <a:lnSpc>
                <a:spcPts val="2239"/>
              </a:lnSpc>
            </a:pPr>
            <a:r>
              <a:rPr lang="en-US" sz="1599">
                <a:solidFill>
                  <a:srgbClr val="1E2D4F"/>
                </a:solidFill>
                <a:latin typeface="Inter"/>
                <a:ea typeface="Inter"/>
                <a:cs typeface="Inter"/>
                <a:sym typeface="Inter"/>
              </a:rPr>
              <a:t>Fewer manual errors and more consistent service. Improved tracking of inventory and customer transactions.</a:t>
            </a:r>
          </a:p>
          <a:p>
            <a:pPr algn="l">
              <a:lnSpc>
                <a:spcPts val="2239"/>
              </a:lnSpc>
            </a:pPr>
            <a:endParaRPr lang="en-US" sz="1599">
              <a:solidFill>
                <a:srgbClr val="1E2D4F"/>
              </a:solidFill>
              <a:latin typeface="Inter"/>
              <a:ea typeface="Inter"/>
              <a:cs typeface="Inter"/>
              <a:sym typeface="Inter"/>
            </a:endParaRPr>
          </a:p>
        </p:txBody>
      </p:sp>
      <p:sp>
        <p:nvSpPr>
          <p:cNvPr id="123" name="TextBox 65">
            <a:extLst>
              <a:ext uri="{FF2B5EF4-FFF2-40B4-BE49-F238E27FC236}">
                <a16:creationId xmlns:a16="http://schemas.microsoft.com/office/drawing/2014/main" id="{38EB31FC-1988-C101-15AF-06D3293FADB6}"/>
              </a:ext>
            </a:extLst>
          </p:cNvPr>
          <p:cNvSpPr txBox="1"/>
          <p:nvPr/>
        </p:nvSpPr>
        <p:spPr>
          <a:xfrm>
            <a:off x="12677770" y="7795018"/>
            <a:ext cx="3569166"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Dollar-Value</a:t>
            </a:r>
          </a:p>
        </p:txBody>
      </p:sp>
      <p:sp>
        <p:nvSpPr>
          <p:cNvPr id="124" name="TextBox 66">
            <a:extLst>
              <a:ext uri="{FF2B5EF4-FFF2-40B4-BE49-F238E27FC236}">
                <a16:creationId xmlns:a16="http://schemas.microsoft.com/office/drawing/2014/main" id="{CFE85A6E-A704-951C-B7A5-78F881A37E2B}"/>
              </a:ext>
            </a:extLst>
          </p:cNvPr>
          <p:cNvSpPr txBox="1"/>
          <p:nvPr/>
        </p:nvSpPr>
        <p:spPr>
          <a:xfrm>
            <a:off x="12807441" y="8237578"/>
            <a:ext cx="4055489" cy="1378585"/>
          </a:xfrm>
          <a:prstGeom prst="rect">
            <a:avLst/>
          </a:prstGeom>
        </p:spPr>
        <p:txBody>
          <a:bodyPr lIns="0" tIns="0" rIns="0" bIns="0" rtlCol="0" anchor="t">
            <a:spAutoFit/>
          </a:bodyPr>
          <a:lstStyle/>
          <a:p>
            <a:pPr algn="l">
              <a:lnSpc>
                <a:spcPts val="2239"/>
              </a:lnSpc>
            </a:pPr>
            <a:r>
              <a:rPr lang="en-US" sz="1599">
                <a:solidFill>
                  <a:srgbClr val="1E2D4F"/>
                </a:solidFill>
                <a:latin typeface="Inter"/>
                <a:ea typeface="Inter"/>
                <a:cs typeface="Inter"/>
                <a:sym typeface="Inter"/>
              </a:rPr>
              <a:t>Less waste and spoilage can save hundreds of dollars in food loss monthly.</a:t>
            </a:r>
          </a:p>
          <a:p>
            <a:pPr algn="l">
              <a:lnSpc>
                <a:spcPts val="2239"/>
              </a:lnSpc>
            </a:pPr>
            <a:r>
              <a:rPr lang="en-US" sz="1599">
                <a:solidFill>
                  <a:srgbClr val="1E2D4F"/>
                </a:solidFill>
                <a:latin typeface="Inter"/>
                <a:ea typeface="Inter"/>
                <a:cs typeface="Inter"/>
                <a:sym typeface="Inter"/>
              </a:rPr>
              <a:t>Automation reduces the need for paper, manual record-keeping, and extra labor.</a:t>
            </a:r>
          </a:p>
          <a:p>
            <a:pPr algn="l">
              <a:lnSpc>
                <a:spcPts val="2239"/>
              </a:lnSpc>
            </a:pPr>
            <a:endParaRPr lang="en-US" sz="1599">
              <a:solidFill>
                <a:srgbClr val="1E2D4F"/>
              </a:solidFill>
              <a:latin typeface="Inter"/>
              <a:ea typeface="Inter"/>
              <a:cs typeface="Inter"/>
              <a:sym typeface="Inter"/>
            </a:endParaRPr>
          </a:p>
        </p:txBody>
      </p:sp>
      <p:sp>
        <p:nvSpPr>
          <p:cNvPr id="125" name="TextBox 67">
            <a:extLst>
              <a:ext uri="{FF2B5EF4-FFF2-40B4-BE49-F238E27FC236}">
                <a16:creationId xmlns:a16="http://schemas.microsoft.com/office/drawing/2014/main" id="{C436C3DD-92DA-B44A-83E2-24F633B58FD9}"/>
              </a:ext>
            </a:extLst>
          </p:cNvPr>
          <p:cNvSpPr txBox="1"/>
          <p:nvPr/>
        </p:nvSpPr>
        <p:spPr>
          <a:xfrm>
            <a:off x="1659192" y="4406068"/>
            <a:ext cx="4574587"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Implement IMS and Cloud POS</a:t>
            </a:r>
          </a:p>
        </p:txBody>
      </p:sp>
      <p:sp>
        <p:nvSpPr>
          <p:cNvPr id="126" name="TextBox 68">
            <a:extLst>
              <a:ext uri="{FF2B5EF4-FFF2-40B4-BE49-F238E27FC236}">
                <a16:creationId xmlns:a16="http://schemas.microsoft.com/office/drawing/2014/main" id="{7528D46D-3302-7896-590B-5408C7D0E097}"/>
              </a:ext>
            </a:extLst>
          </p:cNvPr>
          <p:cNvSpPr txBox="1"/>
          <p:nvPr/>
        </p:nvSpPr>
        <p:spPr>
          <a:xfrm>
            <a:off x="7538704" y="4524312"/>
            <a:ext cx="3569166"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Train Volunteers</a:t>
            </a:r>
          </a:p>
        </p:txBody>
      </p:sp>
      <p:sp>
        <p:nvSpPr>
          <p:cNvPr id="127" name="TextBox 69">
            <a:extLst>
              <a:ext uri="{FF2B5EF4-FFF2-40B4-BE49-F238E27FC236}">
                <a16:creationId xmlns:a16="http://schemas.microsoft.com/office/drawing/2014/main" id="{F43DC79E-3A87-33B7-F17F-0D9991C695A5}"/>
              </a:ext>
            </a:extLst>
          </p:cNvPr>
          <p:cNvSpPr txBox="1"/>
          <p:nvPr/>
        </p:nvSpPr>
        <p:spPr>
          <a:xfrm>
            <a:off x="12940791" y="4387087"/>
            <a:ext cx="3569166" cy="339725"/>
          </a:xfrm>
          <a:prstGeom prst="rect">
            <a:avLst/>
          </a:prstGeom>
        </p:spPr>
        <p:txBody>
          <a:bodyPr lIns="0" tIns="0" rIns="0" bIns="0" rtlCol="0" anchor="t">
            <a:spAutoFit/>
          </a:bodyPr>
          <a:lstStyle/>
          <a:p>
            <a:pPr algn="ctr">
              <a:lnSpc>
                <a:spcPts val="2799"/>
              </a:lnSpc>
            </a:pPr>
            <a:r>
              <a:rPr lang="en-US" sz="1999" b="1">
                <a:solidFill>
                  <a:srgbClr val="212D37"/>
                </a:solidFill>
                <a:latin typeface="Be Vietnam Ultra-Bold"/>
                <a:ea typeface="Be Vietnam Ultra-Bold"/>
                <a:cs typeface="Be Vietnam Ultra-Bold"/>
                <a:sym typeface="Be Vietnam Ultra-Bold"/>
              </a:rPr>
              <a:t>Standardize core workflows</a:t>
            </a:r>
          </a:p>
        </p:txBody>
      </p:sp>
      <p:sp>
        <p:nvSpPr>
          <p:cNvPr id="128" name="TextBox 71">
            <a:extLst>
              <a:ext uri="{FF2B5EF4-FFF2-40B4-BE49-F238E27FC236}">
                <a16:creationId xmlns:a16="http://schemas.microsoft.com/office/drawing/2014/main" id="{3BDBEF0B-F746-3DE7-9EB6-47DB6E0670E5}"/>
              </a:ext>
            </a:extLst>
          </p:cNvPr>
          <p:cNvSpPr txBox="1"/>
          <p:nvPr/>
        </p:nvSpPr>
        <p:spPr>
          <a:xfrm>
            <a:off x="7464977" y="3929203"/>
            <a:ext cx="3569166" cy="372745"/>
          </a:xfrm>
          <a:prstGeom prst="rect">
            <a:avLst/>
          </a:prstGeom>
        </p:spPr>
        <p:txBody>
          <a:bodyPr lIns="0" tIns="0" rIns="0" bIns="0" rtlCol="0" anchor="t">
            <a:spAutoFit/>
          </a:bodyPr>
          <a:lstStyle/>
          <a:p>
            <a:pPr algn="ctr">
              <a:lnSpc>
                <a:spcPts val="3079"/>
              </a:lnSpc>
            </a:pPr>
            <a:r>
              <a:rPr lang="en-US" sz="2199" b="1">
                <a:solidFill>
                  <a:srgbClr val="212D37"/>
                </a:solidFill>
                <a:latin typeface="Be Vietnam Ultra-Bold"/>
                <a:ea typeface="Be Vietnam Ultra-Bold"/>
                <a:cs typeface="Be Vietnam Ultra-Bold"/>
                <a:sym typeface="Be Vietnam Ultra-Bold"/>
              </a:rPr>
              <a:t>Recommendations</a:t>
            </a:r>
          </a:p>
        </p:txBody>
      </p:sp>
      <p:sp>
        <p:nvSpPr>
          <p:cNvPr id="129" name="TextBox 72">
            <a:extLst>
              <a:ext uri="{FF2B5EF4-FFF2-40B4-BE49-F238E27FC236}">
                <a16:creationId xmlns:a16="http://schemas.microsoft.com/office/drawing/2014/main" id="{3A089143-598D-7E77-BC48-7B9A7B7927B4}"/>
              </a:ext>
            </a:extLst>
          </p:cNvPr>
          <p:cNvSpPr txBox="1"/>
          <p:nvPr/>
        </p:nvSpPr>
        <p:spPr>
          <a:xfrm>
            <a:off x="7359417" y="7152080"/>
            <a:ext cx="3569166" cy="372745"/>
          </a:xfrm>
          <a:prstGeom prst="rect">
            <a:avLst/>
          </a:prstGeom>
        </p:spPr>
        <p:txBody>
          <a:bodyPr lIns="0" tIns="0" rIns="0" bIns="0" rtlCol="0" anchor="t">
            <a:spAutoFit/>
          </a:bodyPr>
          <a:lstStyle/>
          <a:p>
            <a:pPr algn="ctr">
              <a:lnSpc>
                <a:spcPts val="3079"/>
              </a:lnSpc>
            </a:pPr>
            <a:r>
              <a:rPr lang="en-US" sz="2199" b="1">
                <a:solidFill>
                  <a:srgbClr val="212D37"/>
                </a:solidFill>
                <a:latin typeface="Be Vietnam Ultra-Bold"/>
                <a:ea typeface="Be Vietnam Ultra-Bold"/>
                <a:cs typeface="Be Vietnam Ultra-Bold"/>
                <a:sym typeface="Be Vietnam Ultra-Bold"/>
              </a:rPr>
              <a:t>Value delivered</a:t>
            </a:r>
          </a:p>
        </p:txBody>
      </p:sp>
      <p:sp>
        <p:nvSpPr>
          <p:cNvPr id="130" name="TextBox 73">
            <a:extLst>
              <a:ext uri="{FF2B5EF4-FFF2-40B4-BE49-F238E27FC236}">
                <a16:creationId xmlns:a16="http://schemas.microsoft.com/office/drawing/2014/main" id="{4C8CFF8A-BA2F-DA88-D2C5-20590BA7A3C4}"/>
              </a:ext>
            </a:extLst>
          </p:cNvPr>
          <p:cNvSpPr txBox="1"/>
          <p:nvPr/>
        </p:nvSpPr>
        <p:spPr>
          <a:xfrm>
            <a:off x="13203811" y="4846531"/>
            <a:ext cx="3043125" cy="1102360"/>
          </a:xfrm>
          <a:prstGeom prst="rect">
            <a:avLst/>
          </a:prstGeom>
        </p:spPr>
        <p:txBody>
          <a:bodyPr lIns="0" tIns="0" rIns="0" bIns="0" rtlCol="0" anchor="t">
            <a:spAutoFit/>
          </a:bodyPr>
          <a:lstStyle/>
          <a:p>
            <a:pPr algn="ctr">
              <a:lnSpc>
                <a:spcPts val="2239"/>
              </a:lnSpc>
            </a:pPr>
            <a:r>
              <a:rPr lang="en-US" sz="1599">
                <a:solidFill>
                  <a:srgbClr val="1E2D4F"/>
                </a:solidFill>
                <a:latin typeface="Inter"/>
                <a:ea typeface="Inter"/>
                <a:cs typeface="Inter"/>
                <a:sym typeface="Inter"/>
              </a:rPr>
              <a:t>Document key workflows to reduce reliance on undocumented staff knowledge.</a:t>
            </a:r>
          </a:p>
        </p:txBody>
      </p:sp>
      <p:sp>
        <p:nvSpPr>
          <p:cNvPr id="131" name="TextBox 70">
            <a:extLst>
              <a:ext uri="{FF2B5EF4-FFF2-40B4-BE49-F238E27FC236}">
                <a16:creationId xmlns:a16="http://schemas.microsoft.com/office/drawing/2014/main" id="{D1DE8E9D-9A50-6076-73D2-829DFBD18CC8}"/>
              </a:ext>
            </a:extLst>
          </p:cNvPr>
          <p:cNvSpPr txBox="1"/>
          <p:nvPr/>
        </p:nvSpPr>
        <p:spPr>
          <a:xfrm>
            <a:off x="5970215" y="1834676"/>
            <a:ext cx="15787905" cy="1564005"/>
          </a:xfrm>
          <a:prstGeom prst="rect">
            <a:avLst/>
          </a:prstGeom>
        </p:spPr>
        <p:txBody>
          <a:bodyPr lIns="0" tIns="0" rIns="0" bIns="0" rtlCol="0" anchor="t">
            <a:spAutoFit/>
          </a:bodyPr>
          <a:lstStyle/>
          <a:p>
            <a:pPr marL="388618" lvl="1" indent="-194309" algn="l">
              <a:lnSpc>
                <a:spcPts val="2519"/>
              </a:lnSpc>
              <a:buFont typeface="Arial"/>
              <a:buChar char="•"/>
            </a:pPr>
            <a:r>
              <a:rPr lang="en-US" sz="1799" b="1" dirty="0">
                <a:solidFill>
                  <a:srgbClr val="1E2D4F"/>
                </a:solidFill>
                <a:latin typeface="Inter Bold"/>
                <a:ea typeface="Inter Bold"/>
                <a:cs typeface="Inter Bold"/>
                <a:sym typeface="Inter Bold"/>
              </a:rPr>
              <a:t>Change Management Strategies:</a:t>
            </a:r>
          </a:p>
          <a:p>
            <a:pPr marL="388618" lvl="1" indent="-194309" algn="l">
              <a:lnSpc>
                <a:spcPts val="2519"/>
              </a:lnSpc>
              <a:buFont typeface="Arial"/>
              <a:buChar char="•"/>
            </a:pPr>
            <a:r>
              <a:rPr lang="en-US" sz="1799" dirty="0">
                <a:solidFill>
                  <a:srgbClr val="1E2D4F"/>
                </a:solidFill>
                <a:latin typeface="Inter"/>
                <a:ea typeface="Inter"/>
                <a:cs typeface="Inter"/>
                <a:sym typeface="Inter"/>
              </a:rPr>
              <a:t>Start with a small pilot area before full rollout.</a:t>
            </a:r>
          </a:p>
          <a:p>
            <a:pPr marL="388618" lvl="1" indent="-194309" algn="l">
              <a:lnSpc>
                <a:spcPts val="2519"/>
              </a:lnSpc>
              <a:buFont typeface="Arial"/>
              <a:buChar char="•"/>
            </a:pPr>
            <a:r>
              <a:rPr lang="en-US" sz="1799" dirty="0">
                <a:solidFill>
                  <a:srgbClr val="1E2D4F"/>
                </a:solidFill>
                <a:latin typeface="Inter"/>
                <a:ea typeface="Inter"/>
                <a:cs typeface="Inter"/>
                <a:sym typeface="Inter"/>
              </a:rPr>
              <a:t>Engage key volunteers as “change champions.”</a:t>
            </a:r>
          </a:p>
          <a:p>
            <a:pPr marL="388618" lvl="1" indent="-194309" algn="l">
              <a:lnSpc>
                <a:spcPts val="2519"/>
              </a:lnSpc>
              <a:buFont typeface="Arial"/>
              <a:buChar char="•"/>
            </a:pPr>
            <a:r>
              <a:rPr lang="en-US" sz="1799" dirty="0">
                <a:solidFill>
                  <a:srgbClr val="1E2D4F"/>
                </a:solidFill>
                <a:latin typeface="Inter"/>
                <a:ea typeface="Inter"/>
                <a:cs typeface="Inter"/>
                <a:sym typeface="Inter"/>
              </a:rPr>
              <a:t>Provide ongoing support and feedback channels.</a:t>
            </a:r>
          </a:p>
          <a:p>
            <a:pPr marL="388618" lvl="1" indent="-194309" algn="l">
              <a:lnSpc>
                <a:spcPts val="2519"/>
              </a:lnSpc>
              <a:buFont typeface="Arial"/>
              <a:buChar char="•"/>
            </a:pPr>
            <a:r>
              <a:rPr lang="en-US" sz="1799" dirty="0">
                <a:solidFill>
                  <a:srgbClr val="1E2D4F"/>
                </a:solidFill>
                <a:latin typeface="Inter"/>
                <a:ea typeface="Inter"/>
                <a:cs typeface="Inter"/>
                <a:sym typeface="Inter"/>
              </a:rPr>
              <a:t>Provide ongoing hands-on training and support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EF79"/>
        </a:solidFill>
        <a:effectLst/>
      </p:bgPr>
    </p:bg>
    <p:spTree>
      <p:nvGrpSpPr>
        <p:cNvPr id="1" name=""/>
        <p:cNvGrpSpPr/>
        <p:nvPr/>
      </p:nvGrpSpPr>
      <p:grpSpPr>
        <a:xfrm>
          <a:off x="0" y="0"/>
          <a:ext cx="0" cy="0"/>
          <a:chOff x="0" y="0"/>
          <a:chExt cx="0" cy="0"/>
        </a:xfrm>
      </p:grpSpPr>
      <p:sp>
        <p:nvSpPr>
          <p:cNvPr id="2" name="Freeform 2"/>
          <p:cNvSpPr/>
          <p:nvPr/>
        </p:nvSpPr>
        <p:spPr>
          <a:xfrm flipH="1">
            <a:off x="11687486" y="156973"/>
            <a:ext cx="7152149" cy="3662211"/>
          </a:xfrm>
          <a:custGeom>
            <a:avLst/>
            <a:gdLst/>
            <a:ahLst/>
            <a:cxnLst/>
            <a:rect l="l" t="t" r="r" b="b"/>
            <a:pathLst>
              <a:path w="7152149" h="3662211">
                <a:moveTo>
                  <a:pt x="7152149" y="0"/>
                </a:moveTo>
                <a:lnTo>
                  <a:pt x="0" y="0"/>
                </a:lnTo>
                <a:lnTo>
                  <a:pt x="0" y="3662211"/>
                </a:lnTo>
                <a:lnTo>
                  <a:pt x="7152149" y="3662211"/>
                </a:lnTo>
                <a:lnTo>
                  <a:pt x="7152149"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flipV="1">
            <a:off x="-7128086" y="5458872"/>
            <a:ext cx="12341574" cy="6425302"/>
          </a:xfrm>
          <a:custGeom>
            <a:avLst/>
            <a:gdLst/>
            <a:ahLst/>
            <a:cxnLst/>
            <a:rect l="l" t="t" r="r" b="b"/>
            <a:pathLst>
              <a:path w="12341574" h="6425302">
                <a:moveTo>
                  <a:pt x="12341574" y="6425302"/>
                </a:moveTo>
                <a:lnTo>
                  <a:pt x="0" y="6425302"/>
                </a:lnTo>
                <a:lnTo>
                  <a:pt x="0" y="0"/>
                </a:lnTo>
                <a:lnTo>
                  <a:pt x="12341574" y="0"/>
                </a:lnTo>
                <a:lnTo>
                  <a:pt x="12341574" y="642530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248400" y="3896261"/>
            <a:ext cx="8099119" cy="1562611"/>
          </a:xfrm>
          <a:prstGeom prst="rect">
            <a:avLst/>
          </a:prstGeom>
        </p:spPr>
        <p:txBody>
          <a:bodyPr lIns="0" tIns="0" rIns="0" bIns="0" rtlCol="0" anchor="t">
            <a:spAutoFit/>
          </a:bodyPr>
          <a:lstStyle/>
          <a:p>
            <a:pPr algn="l">
              <a:lnSpc>
                <a:spcPts val="12003"/>
              </a:lnSpc>
            </a:pPr>
            <a:r>
              <a:rPr lang="en-US" sz="10912" b="1" dirty="0">
                <a:solidFill>
                  <a:srgbClr val="2C418D"/>
                </a:solidFill>
                <a:latin typeface="Lato Bold"/>
                <a:ea typeface="Lato Bold"/>
                <a:cs typeface="Lato Bold"/>
                <a:sym typeface="Lato Bold"/>
              </a:rPr>
              <a:t>Thank You!</a:t>
            </a:r>
          </a:p>
        </p:txBody>
      </p:sp>
      <p:sp>
        <p:nvSpPr>
          <p:cNvPr id="5" name="TextBox 5"/>
          <p:cNvSpPr txBox="1"/>
          <p:nvPr/>
        </p:nvSpPr>
        <p:spPr>
          <a:xfrm>
            <a:off x="7010400" y="5548649"/>
            <a:ext cx="6965262" cy="346249"/>
          </a:xfrm>
          <a:prstGeom prst="rect">
            <a:avLst/>
          </a:prstGeom>
        </p:spPr>
        <p:txBody>
          <a:bodyPr lIns="0" tIns="0" rIns="0" bIns="0" rtlCol="0" anchor="t">
            <a:spAutoFit/>
          </a:bodyPr>
          <a:lstStyle/>
          <a:p>
            <a:pPr algn="just">
              <a:lnSpc>
                <a:spcPts val="2659"/>
              </a:lnSpc>
            </a:pPr>
            <a:r>
              <a:rPr lang="en-US" sz="2800" dirty="0">
                <a:solidFill>
                  <a:srgbClr val="2C418D"/>
                </a:solidFill>
                <a:latin typeface="Futura"/>
                <a:ea typeface="Futura"/>
                <a:cs typeface="Futura"/>
                <a:sym typeface="Futura"/>
              </a:rPr>
              <a:t> Happy to take 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0466292" y="-961535"/>
            <a:ext cx="8699601" cy="4529209"/>
          </a:xfrm>
          <a:custGeom>
            <a:avLst/>
            <a:gdLst/>
            <a:ahLst/>
            <a:cxnLst/>
            <a:rect l="l" t="t" r="r" b="b"/>
            <a:pathLst>
              <a:path w="8699601" h="4529209">
                <a:moveTo>
                  <a:pt x="0" y="0"/>
                </a:moveTo>
                <a:lnTo>
                  <a:pt x="8699601" y="0"/>
                </a:lnTo>
                <a:lnTo>
                  <a:pt x="8699601" y="4529209"/>
                </a:lnTo>
                <a:lnTo>
                  <a:pt x="0" y="4529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527057" y="-4205519"/>
            <a:ext cx="7186685" cy="7042951"/>
          </a:xfrm>
          <a:custGeom>
            <a:avLst/>
            <a:gdLst/>
            <a:ahLst/>
            <a:cxnLst/>
            <a:rect l="l" t="t" r="r" b="b"/>
            <a:pathLst>
              <a:path w="7186685" h="7042951">
                <a:moveTo>
                  <a:pt x="0" y="0"/>
                </a:moveTo>
                <a:lnTo>
                  <a:pt x="7186684" y="0"/>
                </a:lnTo>
                <a:lnTo>
                  <a:pt x="7186684" y="7042951"/>
                </a:lnTo>
                <a:lnTo>
                  <a:pt x="0" y="7042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547374" y="7980672"/>
            <a:ext cx="7152149" cy="3662211"/>
          </a:xfrm>
          <a:custGeom>
            <a:avLst/>
            <a:gdLst/>
            <a:ahLst/>
            <a:cxnLst/>
            <a:rect l="l" t="t" r="r" b="b"/>
            <a:pathLst>
              <a:path w="7152149" h="3662211">
                <a:moveTo>
                  <a:pt x="0" y="0"/>
                </a:moveTo>
                <a:lnTo>
                  <a:pt x="7152148" y="0"/>
                </a:lnTo>
                <a:lnTo>
                  <a:pt x="7152148" y="3662212"/>
                </a:lnTo>
                <a:lnTo>
                  <a:pt x="0" y="366221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11527057" y="8839700"/>
            <a:ext cx="6578072" cy="1161165"/>
            <a:chOff x="0" y="0"/>
            <a:chExt cx="8770763" cy="1548220"/>
          </a:xfrm>
        </p:grpSpPr>
        <p:grpSp>
          <p:nvGrpSpPr>
            <p:cNvPr id="6" name="Group 6"/>
            <p:cNvGrpSpPr/>
            <p:nvPr/>
          </p:nvGrpSpPr>
          <p:grpSpPr>
            <a:xfrm>
              <a:off x="0" y="0"/>
              <a:ext cx="2538894" cy="558133"/>
              <a:chOff x="0" y="0"/>
              <a:chExt cx="501510" cy="110249"/>
            </a:xfrm>
          </p:grpSpPr>
          <p:sp>
            <p:nvSpPr>
              <p:cNvPr id="7" name="Freeform 7"/>
              <p:cNvSpPr/>
              <p:nvPr/>
            </p:nvSpPr>
            <p:spPr>
              <a:xfrm>
                <a:off x="0" y="0"/>
                <a:ext cx="501510" cy="110249"/>
              </a:xfrm>
              <a:custGeom>
                <a:avLst/>
                <a:gdLst/>
                <a:ahLst/>
                <a:cxnLst/>
                <a:rect l="l" t="t" r="r" b="b"/>
                <a:pathLst>
                  <a:path w="501510" h="110249">
                    <a:moveTo>
                      <a:pt x="55124" y="0"/>
                    </a:moveTo>
                    <a:lnTo>
                      <a:pt x="446386" y="0"/>
                    </a:lnTo>
                    <a:cubicBezTo>
                      <a:pt x="461005" y="0"/>
                      <a:pt x="475027" y="5808"/>
                      <a:pt x="485364" y="16146"/>
                    </a:cubicBezTo>
                    <a:cubicBezTo>
                      <a:pt x="495702" y="26483"/>
                      <a:pt x="501510" y="40504"/>
                      <a:pt x="501510" y="55124"/>
                    </a:cubicBezTo>
                    <a:lnTo>
                      <a:pt x="501510" y="55124"/>
                    </a:lnTo>
                    <a:cubicBezTo>
                      <a:pt x="501510" y="85569"/>
                      <a:pt x="476830" y="110249"/>
                      <a:pt x="446386" y="110249"/>
                    </a:cubicBezTo>
                    <a:lnTo>
                      <a:pt x="55124" y="110249"/>
                    </a:lnTo>
                    <a:cubicBezTo>
                      <a:pt x="24680" y="110249"/>
                      <a:pt x="0" y="85569"/>
                      <a:pt x="0" y="55124"/>
                    </a:cubicBezTo>
                    <a:lnTo>
                      <a:pt x="0" y="55124"/>
                    </a:lnTo>
                    <a:cubicBezTo>
                      <a:pt x="0" y="24680"/>
                      <a:pt x="24680" y="0"/>
                      <a:pt x="55124" y="0"/>
                    </a:cubicBezTo>
                    <a:close/>
                  </a:path>
                </a:pathLst>
              </a:custGeom>
              <a:gradFill rotWithShape="1">
                <a:gsLst>
                  <a:gs pos="0">
                    <a:srgbClr val="04428D">
                      <a:alpha val="100000"/>
                    </a:srgbClr>
                  </a:gs>
                  <a:gs pos="100000">
                    <a:srgbClr val="C5E32E">
                      <a:alpha val="100000"/>
                    </a:srgbClr>
                  </a:gs>
                </a:gsLst>
                <a:lin ang="0"/>
              </a:gradFill>
            </p:spPr>
            <p:txBody>
              <a:bodyPr/>
              <a:lstStyle/>
              <a:p>
                <a:endParaRPr lang="en-US"/>
              </a:p>
            </p:txBody>
          </p:sp>
          <p:sp>
            <p:nvSpPr>
              <p:cNvPr id="8" name="TextBox 8"/>
              <p:cNvSpPr txBox="1"/>
              <p:nvPr/>
            </p:nvSpPr>
            <p:spPr>
              <a:xfrm>
                <a:off x="0" y="-76200"/>
                <a:ext cx="501510" cy="18644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0661" y="55328"/>
              <a:ext cx="2417572" cy="380803"/>
            </a:xfrm>
            <a:prstGeom prst="rect">
              <a:avLst/>
            </a:prstGeom>
          </p:spPr>
          <p:txBody>
            <a:bodyPr lIns="0" tIns="0" rIns="0" bIns="0" rtlCol="0" anchor="t">
              <a:spAutoFit/>
            </a:bodyPr>
            <a:lstStyle/>
            <a:p>
              <a:pPr algn="ctr">
                <a:lnSpc>
                  <a:spcPts val="2239"/>
                </a:lnSpc>
              </a:pPr>
              <a:r>
                <a:rPr lang="en-US" sz="1599">
                  <a:solidFill>
                    <a:srgbClr val="FFFFFF"/>
                  </a:solidFill>
                  <a:latin typeface="Futura"/>
                  <a:ea typeface="Futura"/>
                  <a:cs typeface="Futura"/>
                  <a:sym typeface="Futura"/>
                </a:rPr>
                <a:t>Fact check:</a:t>
              </a:r>
            </a:p>
          </p:txBody>
        </p:sp>
        <p:sp>
          <p:nvSpPr>
            <p:cNvPr id="10" name="TextBox 10"/>
            <p:cNvSpPr txBox="1"/>
            <p:nvPr/>
          </p:nvSpPr>
          <p:spPr>
            <a:xfrm>
              <a:off x="0" y="202867"/>
              <a:ext cx="8770763" cy="1345353"/>
            </a:xfrm>
            <a:prstGeom prst="rect">
              <a:avLst/>
            </a:prstGeom>
          </p:spPr>
          <p:txBody>
            <a:bodyPr lIns="0" tIns="0" rIns="0" bIns="0" rtlCol="0" anchor="t">
              <a:spAutoFit/>
            </a:bodyPr>
            <a:lstStyle/>
            <a:p>
              <a:pPr algn="just">
                <a:lnSpc>
                  <a:spcPts val="2659"/>
                </a:lnSpc>
              </a:pPr>
              <a:endParaRPr/>
            </a:p>
            <a:p>
              <a:pPr algn="just">
                <a:lnSpc>
                  <a:spcPts val="2659"/>
                </a:lnSpc>
              </a:pPr>
              <a:r>
                <a:rPr lang="en-US" sz="1899" u="sng">
                  <a:solidFill>
                    <a:srgbClr val="2C418D"/>
                  </a:solidFill>
                  <a:latin typeface="Futura"/>
                  <a:ea typeface="Futura"/>
                  <a:cs typeface="Futura"/>
                  <a:sym typeface="Futura"/>
                  <a:hlinkClick r:id="rId8" tooltip="https://www.dcceew.gov.au/environment/protection/waste/food-waste"/>
                </a:rPr>
                <a:t>HTTPS://WWW.DCCEEW.GOV.AU/ENVIRONMENT/PROTECTION/WASTE/FOOD-WASTE</a:t>
              </a:r>
            </a:p>
          </p:txBody>
        </p:sp>
      </p:grpSp>
      <p:sp>
        <p:nvSpPr>
          <p:cNvPr id="11" name="Freeform 11"/>
          <p:cNvSpPr/>
          <p:nvPr/>
        </p:nvSpPr>
        <p:spPr>
          <a:xfrm>
            <a:off x="10829880" y="-6083358"/>
            <a:ext cx="7972425" cy="8229600"/>
          </a:xfrm>
          <a:custGeom>
            <a:avLst/>
            <a:gdLst/>
            <a:ahLst/>
            <a:cxnLst/>
            <a:rect l="l" t="t" r="r" b="b"/>
            <a:pathLst>
              <a:path w="7972425" h="8229600">
                <a:moveTo>
                  <a:pt x="0" y="0"/>
                </a:moveTo>
                <a:lnTo>
                  <a:pt x="7972425" y="0"/>
                </a:lnTo>
                <a:lnTo>
                  <a:pt x="7972425" y="8229600"/>
                </a:lnTo>
                <a:lnTo>
                  <a:pt x="0" y="8229600"/>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1392825" y="1531252"/>
            <a:ext cx="8592466" cy="1306180"/>
          </a:xfrm>
          <a:prstGeom prst="rect">
            <a:avLst/>
          </a:prstGeom>
        </p:spPr>
        <p:txBody>
          <a:bodyPr lIns="0" tIns="0" rIns="0" bIns="0" rtlCol="0" anchor="t">
            <a:spAutoFit/>
          </a:bodyPr>
          <a:lstStyle/>
          <a:p>
            <a:pPr algn="l">
              <a:lnSpc>
                <a:spcPts val="10008"/>
              </a:lnSpc>
            </a:pPr>
            <a:r>
              <a:rPr lang="en-US" sz="9098" b="1">
                <a:solidFill>
                  <a:srgbClr val="2C418D"/>
                </a:solidFill>
                <a:latin typeface="Lato Bold"/>
                <a:ea typeface="Lato Bold"/>
                <a:cs typeface="Lato Bold"/>
                <a:sym typeface="Lato Bold"/>
              </a:rPr>
              <a:t>Mission</a:t>
            </a:r>
          </a:p>
        </p:txBody>
      </p:sp>
      <p:sp>
        <p:nvSpPr>
          <p:cNvPr id="13" name="TextBox 13"/>
          <p:cNvSpPr txBox="1"/>
          <p:nvPr/>
        </p:nvSpPr>
        <p:spPr>
          <a:xfrm>
            <a:off x="790850" y="4180522"/>
            <a:ext cx="16468450" cy="1211581"/>
          </a:xfrm>
          <a:prstGeom prst="rect">
            <a:avLst/>
          </a:prstGeom>
        </p:spPr>
        <p:txBody>
          <a:bodyPr lIns="0" tIns="0" rIns="0" bIns="0" rtlCol="0" anchor="t">
            <a:spAutoFit/>
          </a:bodyPr>
          <a:lstStyle/>
          <a:p>
            <a:pPr algn="just">
              <a:lnSpc>
                <a:spcPts val="4619"/>
              </a:lnSpc>
            </a:pPr>
            <a:r>
              <a:rPr lang="en-US" sz="3299">
                <a:solidFill>
                  <a:srgbClr val="2C418D"/>
                </a:solidFill>
                <a:latin typeface="Futura"/>
                <a:ea typeface="Futura"/>
                <a:cs typeface="Futura"/>
                <a:sym typeface="Futura"/>
              </a:rPr>
              <a:t>Did you know that Australians waste around 7.6 million tonnes of food every year? That’s enough to fill the Melbourne Cricket Ground nine times over.</a:t>
            </a:r>
          </a:p>
        </p:txBody>
      </p:sp>
      <p:sp>
        <p:nvSpPr>
          <p:cNvPr id="14" name="TextBox 14"/>
          <p:cNvSpPr txBox="1"/>
          <p:nvPr/>
        </p:nvSpPr>
        <p:spPr>
          <a:xfrm>
            <a:off x="-259653" y="6133618"/>
            <a:ext cx="16468450" cy="1389381"/>
          </a:xfrm>
          <a:prstGeom prst="rect">
            <a:avLst/>
          </a:prstGeom>
        </p:spPr>
        <p:txBody>
          <a:bodyPr lIns="0" tIns="0" rIns="0" bIns="0" rtlCol="0" anchor="t">
            <a:spAutoFit/>
          </a:bodyPr>
          <a:lstStyle/>
          <a:p>
            <a:pPr algn="ctr">
              <a:lnSpc>
                <a:spcPts val="5319"/>
              </a:lnSpc>
            </a:pPr>
            <a:r>
              <a:rPr lang="en-US" sz="3799" b="1">
                <a:solidFill>
                  <a:srgbClr val="2C418D"/>
                </a:solidFill>
                <a:latin typeface="Futura Bold"/>
                <a:ea typeface="Futura Bold"/>
                <a:cs typeface="Futura Bold"/>
                <a:sym typeface="Futura Bold"/>
              </a:rPr>
              <a:t>FaithWorks</a:t>
            </a:r>
          </a:p>
          <a:p>
            <a:pPr algn="ctr">
              <a:lnSpc>
                <a:spcPts val="5319"/>
              </a:lnSpc>
            </a:pPr>
            <a:r>
              <a:rPr lang="en-US" sz="3799" b="1">
                <a:solidFill>
                  <a:srgbClr val="2C418D"/>
                </a:solidFill>
                <a:latin typeface="Futura Bold"/>
                <a:ea typeface="Futura Bold"/>
                <a:cs typeface="Futura Bold"/>
                <a:sym typeface="Futura Bold"/>
              </a:rPr>
              <a:t> “ Rescuing food and distributing to those in need”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EF79"/>
        </a:solidFill>
        <a:effectLst/>
      </p:bgPr>
    </p:bg>
    <p:spTree>
      <p:nvGrpSpPr>
        <p:cNvPr id="1" name=""/>
        <p:cNvGrpSpPr/>
        <p:nvPr/>
      </p:nvGrpSpPr>
      <p:grpSpPr>
        <a:xfrm>
          <a:off x="0" y="0"/>
          <a:ext cx="0" cy="0"/>
          <a:chOff x="0" y="0"/>
          <a:chExt cx="0" cy="0"/>
        </a:xfrm>
      </p:grpSpPr>
      <p:sp>
        <p:nvSpPr>
          <p:cNvPr id="2" name="Freeform 2"/>
          <p:cNvSpPr/>
          <p:nvPr/>
        </p:nvSpPr>
        <p:spPr>
          <a:xfrm>
            <a:off x="12274529" y="6624789"/>
            <a:ext cx="8089626" cy="4142240"/>
          </a:xfrm>
          <a:custGeom>
            <a:avLst/>
            <a:gdLst/>
            <a:ahLst/>
            <a:cxnLst/>
            <a:rect l="l" t="t" r="r" b="b"/>
            <a:pathLst>
              <a:path w="8089626" h="4142240">
                <a:moveTo>
                  <a:pt x="0" y="0"/>
                </a:moveTo>
                <a:lnTo>
                  <a:pt x="8089626" y="0"/>
                </a:lnTo>
                <a:lnTo>
                  <a:pt x="8089626" y="4142240"/>
                </a:lnTo>
                <a:lnTo>
                  <a:pt x="0" y="414224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flipV="1">
            <a:off x="12029390" y="4799024"/>
            <a:ext cx="9424910" cy="4906821"/>
          </a:xfrm>
          <a:custGeom>
            <a:avLst/>
            <a:gdLst/>
            <a:ahLst/>
            <a:cxnLst/>
            <a:rect l="l" t="t" r="r" b="b"/>
            <a:pathLst>
              <a:path w="9424910" h="4906821">
                <a:moveTo>
                  <a:pt x="9424910" y="4906820"/>
                </a:moveTo>
                <a:lnTo>
                  <a:pt x="0" y="4906820"/>
                </a:lnTo>
                <a:lnTo>
                  <a:pt x="0" y="0"/>
                </a:lnTo>
                <a:lnTo>
                  <a:pt x="9424910" y="0"/>
                </a:lnTo>
                <a:lnTo>
                  <a:pt x="9424910" y="490682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184949" y="2857470"/>
            <a:ext cx="11301259" cy="4647643"/>
          </a:xfrm>
          <a:custGeom>
            <a:avLst/>
            <a:gdLst/>
            <a:ahLst/>
            <a:cxnLst/>
            <a:rect l="l" t="t" r="r" b="b"/>
            <a:pathLst>
              <a:path w="11301259" h="4647643">
                <a:moveTo>
                  <a:pt x="0" y="0"/>
                </a:moveTo>
                <a:lnTo>
                  <a:pt x="11301259" y="0"/>
                </a:lnTo>
                <a:lnTo>
                  <a:pt x="11301259" y="4647643"/>
                </a:lnTo>
                <a:lnTo>
                  <a:pt x="0" y="464764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463673"/>
            <a:ext cx="16802100" cy="988219"/>
          </a:xfrm>
          <a:prstGeom prst="rect">
            <a:avLst/>
          </a:prstGeom>
        </p:spPr>
        <p:txBody>
          <a:bodyPr wrap="square" lIns="0" tIns="0" rIns="0" bIns="0" rtlCol="0" anchor="t">
            <a:spAutoFit/>
          </a:bodyPr>
          <a:lstStyle/>
          <a:p>
            <a:pPr algn="l">
              <a:lnSpc>
                <a:spcPts val="8359"/>
              </a:lnSpc>
            </a:pPr>
            <a:r>
              <a:rPr lang="en-US" sz="6000" b="1" dirty="0">
                <a:solidFill>
                  <a:srgbClr val="2C418D"/>
                </a:solidFill>
                <a:latin typeface="Lato Bold"/>
                <a:ea typeface="Lato Bold"/>
                <a:cs typeface="Lato Bold"/>
                <a:sym typeface="Lato Bold"/>
              </a:rPr>
              <a:t>Company &amp; Industry Overview: </a:t>
            </a:r>
            <a:r>
              <a:rPr lang="en-US" sz="6000" b="1" dirty="0" err="1">
                <a:solidFill>
                  <a:srgbClr val="2C418D"/>
                </a:solidFill>
                <a:latin typeface="Lato Bold"/>
                <a:ea typeface="Lato Bold"/>
                <a:cs typeface="Lato Bold"/>
                <a:sym typeface="Lato Bold"/>
              </a:rPr>
              <a:t>FaithWorks</a:t>
            </a:r>
            <a:endParaRPr lang="en-US" sz="6000" b="1" dirty="0">
              <a:solidFill>
                <a:srgbClr val="2C418D"/>
              </a:solidFill>
              <a:latin typeface="Lato Bold"/>
              <a:ea typeface="Lato Bold"/>
              <a:cs typeface="Lato Bold"/>
              <a:sym typeface="Lato Bold"/>
            </a:endParaRPr>
          </a:p>
        </p:txBody>
      </p:sp>
      <p:grpSp>
        <p:nvGrpSpPr>
          <p:cNvPr id="7" name="Group 7"/>
          <p:cNvGrpSpPr/>
          <p:nvPr/>
        </p:nvGrpSpPr>
        <p:grpSpPr>
          <a:xfrm>
            <a:off x="607946" y="9234865"/>
            <a:ext cx="6578072" cy="941959"/>
            <a:chOff x="0" y="0"/>
            <a:chExt cx="8770763" cy="1255946"/>
          </a:xfrm>
        </p:grpSpPr>
        <p:grpSp>
          <p:nvGrpSpPr>
            <p:cNvPr id="8" name="Group 8"/>
            <p:cNvGrpSpPr/>
            <p:nvPr/>
          </p:nvGrpSpPr>
          <p:grpSpPr>
            <a:xfrm>
              <a:off x="0" y="0"/>
              <a:ext cx="2538894" cy="558133"/>
              <a:chOff x="0" y="0"/>
              <a:chExt cx="501510" cy="110249"/>
            </a:xfrm>
          </p:grpSpPr>
          <p:sp>
            <p:nvSpPr>
              <p:cNvPr id="9" name="Freeform 9"/>
              <p:cNvSpPr/>
              <p:nvPr/>
            </p:nvSpPr>
            <p:spPr>
              <a:xfrm>
                <a:off x="0" y="0"/>
                <a:ext cx="501510" cy="110249"/>
              </a:xfrm>
              <a:custGeom>
                <a:avLst/>
                <a:gdLst/>
                <a:ahLst/>
                <a:cxnLst/>
                <a:rect l="l" t="t" r="r" b="b"/>
                <a:pathLst>
                  <a:path w="501510" h="110249">
                    <a:moveTo>
                      <a:pt x="55124" y="0"/>
                    </a:moveTo>
                    <a:lnTo>
                      <a:pt x="446386" y="0"/>
                    </a:lnTo>
                    <a:cubicBezTo>
                      <a:pt x="461005" y="0"/>
                      <a:pt x="475027" y="5808"/>
                      <a:pt x="485364" y="16146"/>
                    </a:cubicBezTo>
                    <a:cubicBezTo>
                      <a:pt x="495702" y="26483"/>
                      <a:pt x="501510" y="40504"/>
                      <a:pt x="501510" y="55124"/>
                    </a:cubicBezTo>
                    <a:lnTo>
                      <a:pt x="501510" y="55124"/>
                    </a:lnTo>
                    <a:cubicBezTo>
                      <a:pt x="501510" y="85569"/>
                      <a:pt x="476830" y="110249"/>
                      <a:pt x="446386" y="110249"/>
                    </a:cubicBezTo>
                    <a:lnTo>
                      <a:pt x="55124" y="110249"/>
                    </a:lnTo>
                    <a:cubicBezTo>
                      <a:pt x="24680" y="110249"/>
                      <a:pt x="0" y="85569"/>
                      <a:pt x="0" y="55124"/>
                    </a:cubicBezTo>
                    <a:lnTo>
                      <a:pt x="0" y="55124"/>
                    </a:lnTo>
                    <a:cubicBezTo>
                      <a:pt x="0" y="24680"/>
                      <a:pt x="24680" y="0"/>
                      <a:pt x="55124" y="0"/>
                    </a:cubicBezTo>
                    <a:close/>
                  </a:path>
                </a:pathLst>
              </a:custGeom>
              <a:gradFill rotWithShape="1">
                <a:gsLst>
                  <a:gs pos="0">
                    <a:srgbClr val="04428D">
                      <a:alpha val="100000"/>
                    </a:srgbClr>
                  </a:gs>
                  <a:gs pos="100000">
                    <a:srgbClr val="C5E32E">
                      <a:alpha val="100000"/>
                    </a:srgbClr>
                  </a:gs>
                </a:gsLst>
                <a:lin ang="0"/>
              </a:gradFill>
            </p:spPr>
            <p:txBody>
              <a:bodyPr/>
              <a:lstStyle/>
              <a:p>
                <a:endParaRPr lang="en-US"/>
              </a:p>
            </p:txBody>
          </p:sp>
          <p:sp>
            <p:nvSpPr>
              <p:cNvPr id="10" name="TextBox 10"/>
              <p:cNvSpPr txBox="1"/>
              <p:nvPr/>
            </p:nvSpPr>
            <p:spPr>
              <a:xfrm>
                <a:off x="0" y="-76200"/>
                <a:ext cx="501510" cy="18644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0661" y="55328"/>
              <a:ext cx="2417572" cy="380803"/>
            </a:xfrm>
            <a:prstGeom prst="rect">
              <a:avLst/>
            </a:prstGeom>
          </p:spPr>
          <p:txBody>
            <a:bodyPr lIns="0" tIns="0" rIns="0" bIns="0" rtlCol="0" anchor="t">
              <a:spAutoFit/>
            </a:bodyPr>
            <a:lstStyle/>
            <a:p>
              <a:pPr algn="ctr">
                <a:lnSpc>
                  <a:spcPts val="2239"/>
                </a:lnSpc>
              </a:pPr>
              <a:r>
                <a:rPr lang="en-US" sz="1599">
                  <a:solidFill>
                    <a:srgbClr val="FFFFFF"/>
                  </a:solidFill>
                  <a:latin typeface="Futura"/>
                  <a:ea typeface="Futura"/>
                  <a:cs typeface="Futura"/>
                  <a:sym typeface="Futura"/>
                </a:rPr>
                <a:t>Fact check:</a:t>
              </a:r>
            </a:p>
          </p:txBody>
        </p:sp>
        <p:sp>
          <p:nvSpPr>
            <p:cNvPr id="12" name="TextBox 12"/>
            <p:cNvSpPr txBox="1"/>
            <p:nvPr/>
          </p:nvSpPr>
          <p:spPr>
            <a:xfrm>
              <a:off x="0" y="799592"/>
              <a:ext cx="8770763" cy="456353"/>
            </a:xfrm>
            <a:prstGeom prst="rect">
              <a:avLst/>
            </a:prstGeom>
          </p:spPr>
          <p:txBody>
            <a:bodyPr lIns="0" tIns="0" rIns="0" bIns="0" rtlCol="0" anchor="t">
              <a:spAutoFit/>
            </a:bodyPr>
            <a:lstStyle/>
            <a:p>
              <a:pPr algn="just">
                <a:lnSpc>
                  <a:spcPts val="2659"/>
                </a:lnSpc>
              </a:pPr>
              <a:r>
                <a:rPr lang="en-US" sz="1899" u="sng">
                  <a:solidFill>
                    <a:srgbClr val="2C418D"/>
                  </a:solidFill>
                  <a:latin typeface="Futura"/>
                  <a:ea typeface="Futura"/>
                  <a:cs typeface="Futura"/>
                  <a:sym typeface="Futura"/>
                  <a:hlinkClick r:id="rId7" tooltip="http://www.assist.net.au"/>
                </a:rPr>
                <a:t>FaithWorks Website</a:t>
              </a:r>
            </a:p>
          </p:txBody>
        </p:sp>
      </p:grpSp>
      <p:sp>
        <p:nvSpPr>
          <p:cNvPr id="13" name="TextBox 6">
            <a:extLst>
              <a:ext uri="{FF2B5EF4-FFF2-40B4-BE49-F238E27FC236}">
                <a16:creationId xmlns:a16="http://schemas.microsoft.com/office/drawing/2014/main" id="{61166ADC-4CB2-0E30-3FBA-244019F8BA53}"/>
              </a:ext>
            </a:extLst>
          </p:cNvPr>
          <p:cNvSpPr txBox="1"/>
          <p:nvPr/>
        </p:nvSpPr>
        <p:spPr>
          <a:xfrm>
            <a:off x="607946" y="2602967"/>
            <a:ext cx="6097409" cy="5887720"/>
          </a:xfrm>
          <a:prstGeom prst="rect">
            <a:avLst/>
          </a:prstGeom>
        </p:spPr>
        <p:txBody>
          <a:bodyPr lIns="0" tIns="0" rIns="0" bIns="0" rtlCol="0" anchor="t">
            <a:spAutoFit/>
          </a:bodyPr>
          <a:lstStyle/>
          <a:p>
            <a:pPr algn="l">
              <a:lnSpc>
                <a:spcPts val="3079"/>
              </a:lnSpc>
            </a:pPr>
            <a:r>
              <a:rPr lang="en-US" sz="2199" dirty="0">
                <a:solidFill>
                  <a:srgbClr val="2C418D"/>
                </a:solidFill>
                <a:latin typeface="Futura"/>
                <a:ea typeface="Futura"/>
                <a:cs typeface="Futura"/>
                <a:sym typeface="Futura"/>
              </a:rPr>
              <a:t>The retail sector is rapidly evolving with technology, adopting digital inventory, automated checkouts, and data-driven processes to enhance efficiency and customer experience.</a:t>
            </a:r>
          </a:p>
          <a:p>
            <a:pPr algn="l">
              <a:lnSpc>
                <a:spcPts val="3079"/>
              </a:lnSpc>
            </a:pPr>
            <a:endParaRPr lang="en-US" sz="2199" dirty="0">
              <a:solidFill>
                <a:srgbClr val="2C418D"/>
              </a:solidFill>
              <a:latin typeface="Futura"/>
              <a:ea typeface="Futura"/>
              <a:cs typeface="Futura"/>
              <a:sym typeface="Futura"/>
            </a:endParaRPr>
          </a:p>
          <a:p>
            <a:pPr algn="l">
              <a:lnSpc>
                <a:spcPts val="3079"/>
              </a:lnSpc>
            </a:pPr>
            <a:r>
              <a:rPr lang="en-US" sz="2199" dirty="0" err="1">
                <a:solidFill>
                  <a:srgbClr val="2C418D"/>
                </a:solidFill>
                <a:latin typeface="Futura"/>
                <a:ea typeface="Futura"/>
                <a:cs typeface="Futura"/>
                <a:sym typeface="Futura"/>
              </a:rPr>
              <a:t>FaithWorks</a:t>
            </a:r>
            <a:r>
              <a:rPr lang="en-US" sz="2199" dirty="0">
                <a:solidFill>
                  <a:srgbClr val="2C418D"/>
                </a:solidFill>
                <a:latin typeface="Futura"/>
                <a:ea typeface="Futura"/>
                <a:cs typeface="Futura"/>
                <a:sym typeface="Futura"/>
              </a:rPr>
              <a:t> is a faith-driven organization based in Adelaide, making a real difference for 100 to 200 families every day. Powered by dedicated volunteers, they transform donated food—including items that might otherwise go to waste—into carefully sorted and distributed essentials. At their shop, families can access groceries and meals at very low prices, or sometimes for free, ensuring that everyone receives support while helping to sustain the organization’s mission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45522-B6C3-365E-FCA8-EBA2D118C8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6D3B8E-72D9-05BF-8753-58F22B859F13}"/>
              </a:ext>
            </a:extLst>
          </p:cNvPr>
          <p:cNvSpPr/>
          <p:nvPr/>
        </p:nvSpPr>
        <p:spPr>
          <a:xfrm rot="-10800000">
            <a:off x="12379063" y="-2995655"/>
            <a:ext cx="8699601" cy="4529209"/>
          </a:xfrm>
          <a:custGeom>
            <a:avLst/>
            <a:gdLst/>
            <a:ahLst/>
            <a:cxnLst/>
            <a:rect l="l" t="t" r="r" b="b"/>
            <a:pathLst>
              <a:path w="8699601" h="4529209">
                <a:moveTo>
                  <a:pt x="0" y="0"/>
                </a:moveTo>
                <a:lnTo>
                  <a:pt x="8699601" y="0"/>
                </a:lnTo>
                <a:lnTo>
                  <a:pt x="8699601" y="4529209"/>
                </a:lnTo>
                <a:lnTo>
                  <a:pt x="0" y="4529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AC12D01-C7C2-7E7F-5BB2-CA9BF76D0316}"/>
              </a:ext>
            </a:extLst>
          </p:cNvPr>
          <p:cNvSpPr/>
          <p:nvPr/>
        </p:nvSpPr>
        <p:spPr>
          <a:xfrm>
            <a:off x="11658600" y="-5981700"/>
            <a:ext cx="7186685" cy="7042951"/>
          </a:xfrm>
          <a:custGeom>
            <a:avLst/>
            <a:gdLst/>
            <a:ahLst/>
            <a:cxnLst/>
            <a:rect l="l" t="t" r="r" b="b"/>
            <a:pathLst>
              <a:path w="7186685" h="7042951">
                <a:moveTo>
                  <a:pt x="0" y="0"/>
                </a:moveTo>
                <a:lnTo>
                  <a:pt x="7186684" y="0"/>
                </a:lnTo>
                <a:lnTo>
                  <a:pt x="7186684" y="7042951"/>
                </a:lnTo>
                <a:lnTo>
                  <a:pt x="0" y="7042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5F39903-0539-3F37-AA45-B973248481F8}"/>
              </a:ext>
            </a:extLst>
          </p:cNvPr>
          <p:cNvSpPr/>
          <p:nvPr/>
        </p:nvSpPr>
        <p:spPr>
          <a:xfrm>
            <a:off x="-2547374" y="7980672"/>
            <a:ext cx="7152149" cy="3662211"/>
          </a:xfrm>
          <a:custGeom>
            <a:avLst/>
            <a:gdLst/>
            <a:ahLst/>
            <a:cxnLst/>
            <a:rect l="l" t="t" r="r" b="b"/>
            <a:pathLst>
              <a:path w="7152149" h="3662211">
                <a:moveTo>
                  <a:pt x="0" y="0"/>
                </a:moveTo>
                <a:lnTo>
                  <a:pt x="7152148" y="0"/>
                </a:lnTo>
                <a:lnTo>
                  <a:pt x="7152148" y="3662212"/>
                </a:lnTo>
                <a:lnTo>
                  <a:pt x="0" y="366221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5" name="TextBox 4">
            <a:extLst>
              <a:ext uri="{FF2B5EF4-FFF2-40B4-BE49-F238E27FC236}">
                <a16:creationId xmlns:a16="http://schemas.microsoft.com/office/drawing/2014/main" id="{6A0B77DB-6EA3-FA1A-4A08-E252215454A9}"/>
              </a:ext>
            </a:extLst>
          </p:cNvPr>
          <p:cNvSpPr txBox="1"/>
          <p:nvPr/>
        </p:nvSpPr>
        <p:spPr>
          <a:xfrm>
            <a:off x="1028700" y="400634"/>
            <a:ext cx="8592466" cy="1160134"/>
          </a:xfrm>
          <a:prstGeom prst="rect">
            <a:avLst/>
          </a:prstGeom>
        </p:spPr>
        <p:txBody>
          <a:bodyPr lIns="0" tIns="0" rIns="0" bIns="0" rtlCol="0" anchor="t">
            <a:spAutoFit/>
          </a:bodyPr>
          <a:lstStyle/>
          <a:p>
            <a:pPr algn="l">
              <a:lnSpc>
                <a:spcPts val="8909"/>
              </a:lnSpc>
            </a:pPr>
            <a:r>
              <a:rPr lang="en-US" sz="8099" b="1" dirty="0">
                <a:solidFill>
                  <a:srgbClr val="2C418D"/>
                </a:solidFill>
                <a:latin typeface="Lato Bold"/>
                <a:ea typeface="Lato Bold"/>
                <a:cs typeface="Lato Bold"/>
                <a:sym typeface="Lato Bold"/>
              </a:rPr>
              <a:t>Primary Processes</a:t>
            </a:r>
          </a:p>
        </p:txBody>
      </p:sp>
      <p:grpSp>
        <p:nvGrpSpPr>
          <p:cNvPr id="16" name="Group 9">
            <a:extLst>
              <a:ext uri="{FF2B5EF4-FFF2-40B4-BE49-F238E27FC236}">
                <a16:creationId xmlns:a16="http://schemas.microsoft.com/office/drawing/2014/main" id="{F9D94E97-731D-B807-DC6F-7DEF7041FCC4}"/>
              </a:ext>
            </a:extLst>
          </p:cNvPr>
          <p:cNvGrpSpPr/>
          <p:nvPr/>
        </p:nvGrpSpPr>
        <p:grpSpPr>
          <a:xfrm>
            <a:off x="2774501" y="4311510"/>
            <a:ext cx="3506318" cy="5648817"/>
            <a:chOff x="0" y="0"/>
            <a:chExt cx="735945" cy="1185637"/>
          </a:xfrm>
        </p:grpSpPr>
        <p:sp>
          <p:nvSpPr>
            <p:cNvPr id="17" name="Freeform 10">
              <a:extLst>
                <a:ext uri="{FF2B5EF4-FFF2-40B4-BE49-F238E27FC236}">
                  <a16:creationId xmlns:a16="http://schemas.microsoft.com/office/drawing/2014/main" id="{3FA786EE-5C6D-3BD7-B181-923AC705B728}"/>
                </a:ext>
              </a:extLst>
            </p:cNvPr>
            <p:cNvSpPr/>
            <p:nvPr/>
          </p:nvSpPr>
          <p:spPr>
            <a:xfrm>
              <a:off x="0" y="0"/>
              <a:ext cx="735945" cy="1185637"/>
            </a:xfrm>
            <a:custGeom>
              <a:avLst/>
              <a:gdLst/>
              <a:ahLst/>
              <a:cxnLst/>
              <a:rect l="l" t="t" r="r" b="b"/>
              <a:pathLst>
                <a:path w="735945" h="1185637">
                  <a:moveTo>
                    <a:pt x="33120" y="0"/>
                  </a:moveTo>
                  <a:lnTo>
                    <a:pt x="702826" y="0"/>
                  </a:lnTo>
                  <a:cubicBezTo>
                    <a:pt x="711610" y="0"/>
                    <a:pt x="720034" y="3489"/>
                    <a:pt x="726245" y="9701"/>
                  </a:cubicBezTo>
                  <a:cubicBezTo>
                    <a:pt x="732456" y="15912"/>
                    <a:pt x="735945" y="24336"/>
                    <a:pt x="735945" y="33120"/>
                  </a:cubicBezTo>
                  <a:lnTo>
                    <a:pt x="735945" y="1152517"/>
                  </a:lnTo>
                  <a:cubicBezTo>
                    <a:pt x="735945" y="1170809"/>
                    <a:pt x="721117" y="1185637"/>
                    <a:pt x="702826" y="1185637"/>
                  </a:cubicBezTo>
                  <a:lnTo>
                    <a:pt x="33120" y="1185637"/>
                  </a:lnTo>
                  <a:cubicBezTo>
                    <a:pt x="14828" y="1185637"/>
                    <a:pt x="0" y="1170809"/>
                    <a:pt x="0" y="1152517"/>
                  </a:cubicBezTo>
                  <a:lnTo>
                    <a:pt x="0" y="33120"/>
                  </a:lnTo>
                  <a:cubicBezTo>
                    <a:pt x="0" y="14828"/>
                    <a:pt x="14828" y="0"/>
                    <a:pt x="33120" y="0"/>
                  </a:cubicBezTo>
                  <a:close/>
                </a:path>
              </a:pathLst>
            </a:custGeom>
            <a:solidFill>
              <a:srgbClr val="000000">
                <a:alpha val="0"/>
              </a:srgbClr>
            </a:solidFill>
            <a:ln w="9525" cap="sq">
              <a:solidFill>
                <a:srgbClr val="363178"/>
              </a:solidFill>
              <a:prstDash val="solid"/>
              <a:miter/>
            </a:ln>
          </p:spPr>
          <p:txBody>
            <a:bodyPr/>
            <a:lstStyle/>
            <a:p>
              <a:endParaRPr lang="zh-CN" altLang="en-US"/>
            </a:p>
          </p:txBody>
        </p:sp>
        <p:sp>
          <p:nvSpPr>
            <p:cNvPr id="18" name="TextBox 11">
              <a:extLst>
                <a:ext uri="{FF2B5EF4-FFF2-40B4-BE49-F238E27FC236}">
                  <a16:creationId xmlns:a16="http://schemas.microsoft.com/office/drawing/2014/main" id="{95577736-FD91-706E-2F2D-8345F9911A94}"/>
                </a:ext>
              </a:extLst>
            </p:cNvPr>
            <p:cNvSpPr txBox="1"/>
            <p:nvPr/>
          </p:nvSpPr>
          <p:spPr>
            <a:xfrm>
              <a:off x="0" y="19050"/>
              <a:ext cx="735945" cy="1166587"/>
            </a:xfrm>
            <a:prstGeom prst="rect">
              <a:avLst/>
            </a:prstGeom>
          </p:spPr>
          <p:txBody>
            <a:bodyPr lIns="69936" tIns="69936" rIns="69936" bIns="69936" rtlCol="0" anchor="ctr"/>
            <a:lstStyle/>
            <a:p>
              <a:pPr algn="ctr">
                <a:lnSpc>
                  <a:spcPts val="2280"/>
                </a:lnSpc>
              </a:pPr>
              <a:endParaRPr/>
            </a:p>
          </p:txBody>
        </p:sp>
      </p:grpSp>
      <p:grpSp>
        <p:nvGrpSpPr>
          <p:cNvPr id="19" name="Group 19">
            <a:extLst>
              <a:ext uri="{FF2B5EF4-FFF2-40B4-BE49-F238E27FC236}">
                <a16:creationId xmlns:a16="http://schemas.microsoft.com/office/drawing/2014/main" id="{65EE2B7E-9C13-7D7F-FE2F-9C8ACB0FCB82}"/>
              </a:ext>
            </a:extLst>
          </p:cNvPr>
          <p:cNvGrpSpPr/>
          <p:nvPr/>
        </p:nvGrpSpPr>
        <p:grpSpPr>
          <a:xfrm>
            <a:off x="3163373" y="3524119"/>
            <a:ext cx="2728574" cy="1627234"/>
            <a:chOff x="0" y="0"/>
            <a:chExt cx="572704" cy="341542"/>
          </a:xfrm>
        </p:grpSpPr>
        <p:sp>
          <p:nvSpPr>
            <p:cNvPr id="20" name="Freeform 20">
              <a:extLst>
                <a:ext uri="{FF2B5EF4-FFF2-40B4-BE49-F238E27FC236}">
                  <a16:creationId xmlns:a16="http://schemas.microsoft.com/office/drawing/2014/main" id="{392B71AC-3228-4533-6225-B2DF9F61FA3E}"/>
                </a:ext>
              </a:extLst>
            </p:cNvPr>
            <p:cNvSpPr/>
            <p:nvPr/>
          </p:nvSpPr>
          <p:spPr>
            <a:xfrm>
              <a:off x="0" y="0"/>
              <a:ext cx="572704" cy="341542"/>
            </a:xfrm>
            <a:custGeom>
              <a:avLst/>
              <a:gdLst/>
              <a:ahLst/>
              <a:cxnLst/>
              <a:rect l="l" t="t" r="r" b="b"/>
              <a:pathLst>
                <a:path w="572704" h="341542">
                  <a:moveTo>
                    <a:pt x="51072" y="0"/>
                  </a:moveTo>
                  <a:lnTo>
                    <a:pt x="521631" y="0"/>
                  </a:lnTo>
                  <a:cubicBezTo>
                    <a:pt x="549838" y="0"/>
                    <a:pt x="572704" y="22866"/>
                    <a:pt x="572704" y="51072"/>
                  </a:cubicBezTo>
                  <a:lnTo>
                    <a:pt x="572704" y="290470"/>
                  </a:lnTo>
                  <a:cubicBezTo>
                    <a:pt x="572704" y="304015"/>
                    <a:pt x="567323" y="317006"/>
                    <a:pt x="557745" y="326583"/>
                  </a:cubicBezTo>
                  <a:cubicBezTo>
                    <a:pt x="548167" y="336161"/>
                    <a:pt x="535177" y="341542"/>
                    <a:pt x="521631" y="341542"/>
                  </a:cubicBezTo>
                  <a:lnTo>
                    <a:pt x="51072" y="341542"/>
                  </a:lnTo>
                  <a:cubicBezTo>
                    <a:pt x="22866" y="341542"/>
                    <a:pt x="0" y="318676"/>
                    <a:pt x="0" y="290470"/>
                  </a:cubicBezTo>
                  <a:lnTo>
                    <a:pt x="0" y="51072"/>
                  </a:lnTo>
                  <a:cubicBezTo>
                    <a:pt x="0" y="22866"/>
                    <a:pt x="22866" y="0"/>
                    <a:pt x="51072" y="0"/>
                  </a:cubicBezTo>
                  <a:close/>
                </a:path>
              </a:pathLst>
            </a:custGeom>
            <a:solidFill>
              <a:srgbClr val="6E64EC"/>
            </a:solidFill>
            <a:ln w="19050" cap="sq">
              <a:solidFill>
                <a:srgbClr val="363178"/>
              </a:solidFill>
              <a:prstDash val="solid"/>
              <a:miter/>
            </a:ln>
          </p:spPr>
          <p:txBody>
            <a:bodyPr/>
            <a:lstStyle/>
            <a:p>
              <a:endParaRPr lang="zh-CN" altLang="en-US"/>
            </a:p>
          </p:txBody>
        </p:sp>
        <p:sp>
          <p:nvSpPr>
            <p:cNvPr id="21" name="TextBox 21">
              <a:extLst>
                <a:ext uri="{FF2B5EF4-FFF2-40B4-BE49-F238E27FC236}">
                  <a16:creationId xmlns:a16="http://schemas.microsoft.com/office/drawing/2014/main" id="{AD664FD0-DE61-0CF4-683B-83C937A67DFC}"/>
                </a:ext>
              </a:extLst>
            </p:cNvPr>
            <p:cNvSpPr txBox="1"/>
            <p:nvPr/>
          </p:nvSpPr>
          <p:spPr>
            <a:xfrm>
              <a:off x="0" y="-38100"/>
              <a:ext cx="572704" cy="379642"/>
            </a:xfrm>
            <a:prstGeom prst="rect">
              <a:avLst/>
            </a:prstGeom>
          </p:spPr>
          <p:txBody>
            <a:bodyPr lIns="69936" tIns="69936" rIns="69936" bIns="69936" rtlCol="0" anchor="ctr"/>
            <a:lstStyle/>
            <a:p>
              <a:pPr algn="ctr">
                <a:lnSpc>
                  <a:spcPts val="2825"/>
                </a:lnSpc>
              </a:pPr>
              <a:endParaRPr/>
            </a:p>
          </p:txBody>
        </p:sp>
      </p:grpSp>
      <p:sp>
        <p:nvSpPr>
          <p:cNvPr id="22" name="AutoShape 22">
            <a:extLst>
              <a:ext uri="{FF2B5EF4-FFF2-40B4-BE49-F238E27FC236}">
                <a16:creationId xmlns:a16="http://schemas.microsoft.com/office/drawing/2014/main" id="{E4C524DE-2ED5-E0B5-A114-1FCEDEC1AD2B}"/>
              </a:ext>
            </a:extLst>
          </p:cNvPr>
          <p:cNvSpPr/>
          <p:nvPr/>
        </p:nvSpPr>
        <p:spPr>
          <a:xfrm>
            <a:off x="2340948" y="2255792"/>
            <a:ext cx="4092509" cy="27514"/>
          </a:xfrm>
          <a:prstGeom prst="line">
            <a:avLst/>
          </a:prstGeom>
          <a:ln w="28575" cap="flat">
            <a:solidFill>
              <a:srgbClr val="363178"/>
            </a:solidFill>
            <a:prstDash val="solid"/>
            <a:headEnd type="none" w="sm" len="sm"/>
            <a:tailEnd type="none" w="sm" len="sm"/>
          </a:ln>
        </p:spPr>
        <p:txBody>
          <a:bodyPr/>
          <a:lstStyle/>
          <a:p>
            <a:endParaRPr lang="zh-CN" altLang="en-US"/>
          </a:p>
        </p:txBody>
      </p:sp>
      <p:grpSp>
        <p:nvGrpSpPr>
          <p:cNvPr id="23" name="Group 23">
            <a:extLst>
              <a:ext uri="{FF2B5EF4-FFF2-40B4-BE49-F238E27FC236}">
                <a16:creationId xmlns:a16="http://schemas.microsoft.com/office/drawing/2014/main" id="{BE98E224-775D-9294-2ADB-FAEE2D772463}"/>
              </a:ext>
            </a:extLst>
          </p:cNvPr>
          <p:cNvGrpSpPr/>
          <p:nvPr/>
        </p:nvGrpSpPr>
        <p:grpSpPr>
          <a:xfrm>
            <a:off x="3796932" y="1560768"/>
            <a:ext cx="1461456" cy="1461456"/>
            <a:chOff x="0" y="0"/>
            <a:chExt cx="812800" cy="812800"/>
          </a:xfrm>
        </p:grpSpPr>
        <p:sp>
          <p:nvSpPr>
            <p:cNvPr id="24" name="Freeform 24">
              <a:extLst>
                <a:ext uri="{FF2B5EF4-FFF2-40B4-BE49-F238E27FC236}">
                  <a16:creationId xmlns:a16="http://schemas.microsoft.com/office/drawing/2014/main" id="{BF8B9F64-C32B-B452-752F-0D9A21AE10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64EC"/>
            </a:solidFill>
            <a:ln w="19050" cap="sq">
              <a:solidFill>
                <a:srgbClr val="363178"/>
              </a:solidFill>
              <a:prstDash val="solid"/>
              <a:miter/>
            </a:ln>
          </p:spPr>
          <p:txBody>
            <a:bodyPr/>
            <a:lstStyle/>
            <a:p>
              <a:endParaRPr lang="zh-CN" altLang="en-US"/>
            </a:p>
          </p:txBody>
        </p:sp>
        <p:sp>
          <p:nvSpPr>
            <p:cNvPr id="25" name="TextBox 25">
              <a:extLst>
                <a:ext uri="{FF2B5EF4-FFF2-40B4-BE49-F238E27FC236}">
                  <a16:creationId xmlns:a16="http://schemas.microsoft.com/office/drawing/2014/main" id="{63F8D4B0-1A5C-EDC7-88EF-953D7AA31CA0}"/>
                </a:ext>
              </a:extLst>
            </p:cNvPr>
            <p:cNvSpPr txBox="1"/>
            <p:nvPr/>
          </p:nvSpPr>
          <p:spPr>
            <a:xfrm>
              <a:off x="76200" y="95250"/>
              <a:ext cx="660400" cy="641350"/>
            </a:xfrm>
            <a:prstGeom prst="rect">
              <a:avLst/>
            </a:prstGeom>
          </p:spPr>
          <p:txBody>
            <a:bodyPr lIns="69936" tIns="69936" rIns="69936" bIns="69936" rtlCol="0" anchor="ctr"/>
            <a:lstStyle/>
            <a:p>
              <a:pPr algn="ctr">
                <a:lnSpc>
                  <a:spcPts val="2078"/>
                </a:lnSpc>
              </a:pPr>
              <a:endParaRPr/>
            </a:p>
          </p:txBody>
        </p:sp>
      </p:grpSp>
      <p:sp>
        <p:nvSpPr>
          <p:cNvPr id="26" name="Freeform 36">
            <a:extLst>
              <a:ext uri="{FF2B5EF4-FFF2-40B4-BE49-F238E27FC236}">
                <a16:creationId xmlns:a16="http://schemas.microsoft.com/office/drawing/2014/main" id="{C99C3666-C6FB-DE3F-E2D5-E7CB733EA410}"/>
              </a:ext>
            </a:extLst>
          </p:cNvPr>
          <p:cNvSpPr/>
          <p:nvPr/>
        </p:nvSpPr>
        <p:spPr>
          <a:xfrm>
            <a:off x="4143106" y="1906941"/>
            <a:ext cx="769108" cy="769108"/>
          </a:xfrm>
          <a:custGeom>
            <a:avLst/>
            <a:gdLst/>
            <a:ahLst/>
            <a:cxnLst/>
            <a:rect l="l" t="t" r="r" b="b"/>
            <a:pathLst>
              <a:path w="769108" h="769108">
                <a:moveTo>
                  <a:pt x="0" y="0"/>
                </a:moveTo>
                <a:lnTo>
                  <a:pt x="769108" y="0"/>
                </a:lnTo>
                <a:lnTo>
                  <a:pt x="769108" y="769109"/>
                </a:lnTo>
                <a:lnTo>
                  <a:pt x="0" y="7691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27" name="TextBox 38">
            <a:extLst>
              <a:ext uri="{FF2B5EF4-FFF2-40B4-BE49-F238E27FC236}">
                <a16:creationId xmlns:a16="http://schemas.microsoft.com/office/drawing/2014/main" id="{294B21E1-2511-FF69-A638-DCE4E6D7DA1D}"/>
              </a:ext>
            </a:extLst>
          </p:cNvPr>
          <p:cNvSpPr txBox="1"/>
          <p:nvPr/>
        </p:nvSpPr>
        <p:spPr>
          <a:xfrm>
            <a:off x="3426540" y="3752778"/>
            <a:ext cx="2202239" cy="1313376"/>
          </a:xfrm>
          <a:prstGeom prst="rect">
            <a:avLst/>
          </a:prstGeom>
        </p:spPr>
        <p:txBody>
          <a:bodyPr lIns="0" tIns="0" rIns="0" bIns="0" rtlCol="0" anchor="t">
            <a:spAutoFit/>
          </a:bodyPr>
          <a:lstStyle/>
          <a:p>
            <a:pPr algn="ctr">
              <a:lnSpc>
                <a:spcPts val="2603"/>
              </a:lnSpc>
            </a:pPr>
            <a:r>
              <a:rPr lang="en-US" sz="2304" b="1">
                <a:solidFill>
                  <a:srgbClr val="FFFFFF"/>
                </a:solidFill>
                <a:latin typeface="DM Sans Bold"/>
                <a:ea typeface="DM Sans Bold"/>
                <a:cs typeface="DM Sans Bold"/>
                <a:sym typeface="DM Sans Bold"/>
              </a:rPr>
              <a:t>Primary Processes (Core Activities)</a:t>
            </a:r>
          </a:p>
        </p:txBody>
      </p:sp>
      <p:sp>
        <p:nvSpPr>
          <p:cNvPr id="28" name="Freeform 40">
            <a:extLst>
              <a:ext uri="{FF2B5EF4-FFF2-40B4-BE49-F238E27FC236}">
                <a16:creationId xmlns:a16="http://schemas.microsoft.com/office/drawing/2014/main" id="{E352C9A7-3C27-9556-793C-9A102DAD7B9F}"/>
              </a:ext>
            </a:extLst>
          </p:cNvPr>
          <p:cNvSpPr/>
          <p:nvPr/>
        </p:nvSpPr>
        <p:spPr>
          <a:xfrm>
            <a:off x="4084571" y="9575773"/>
            <a:ext cx="769108" cy="769108"/>
          </a:xfrm>
          <a:custGeom>
            <a:avLst/>
            <a:gdLst/>
            <a:ahLst/>
            <a:cxnLst/>
            <a:rect l="l" t="t" r="r" b="b"/>
            <a:pathLst>
              <a:path w="769108" h="769108">
                <a:moveTo>
                  <a:pt x="0" y="0"/>
                </a:moveTo>
                <a:lnTo>
                  <a:pt x="769108" y="0"/>
                </a:lnTo>
                <a:lnTo>
                  <a:pt x="769108" y="769108"/>
                </a:lnTo>
                <a:lnTo>
                  <a:pt x="0" y="769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29" name="TextBox 41">
            <a:extLst>
              <a:ext uri="{FF2B5EF4-FFF2-40B4-BE49-F238E27FC236}">
                <a16:creationId xmlns:a16="http://schemas.microsoft.com/office/drawing/2014/main" id="{E2A0C5E4-1448-46B1-663D-789A7D16AC1D}"/>
              </a:ext>
            </a:extLst>
          </p:cNvPr>
          <p:cNvSpPr txBox="1"/>
          <p:nvPr/>
        </p:nvSpPr>
        <p:spPr>
          <a:xfrm>
            <a:off x="2657432" y="5436370"/>
            <a:ext cx="3623387" cy="3694473"/>
          </a:xfrm>
          <a:prstGeom prst="rect">
            <a:avLst/>
          </a:prstGeom>
        </p:spPr>
        <p:txBody>
          <a:bodyPr lIns="0" tIns="0" rIns="0" bIns="0" rtlCol="0" anchor="t">
            <a:spAutoFit/>
          </a:bodyPr>
          <a:lstStyle/>
          <a:p>
            <a:pPr marL="460367" lvl="1" indent="-230184" algn="l">
              <a:lnSpc>
                <a:spcPts val="2409"/>
              </a:lnSpc>
              <a:buFont typeface="Arial"/>
              <a:buChar char="•"/>
            </a:pPr>
            <a:r>
              <a:rPr lang="en-US" sz="2132">
                <a:solidFill>
                  <a:srgbClr val="363178"/>
                </a:solidFill>
                <a:latin typeface="DM Sans"/>
                <a:ea typeface="DM Sans"/>
                <a:cs typeface="DM Sans"/>
                <a:sym typeface="DM Sans"/>
              </a:rPr>
              <a:t>Storage management </a:t>
            </a:r>
          </a:p>
          <a:p>
            <a:pPr marL="460367" lvl="1" indent="-230184" algn="l">
              <a:lnSpc>
                <a:spcPts val="2409"/>
              </a:lnSpc>
              <a:buFont typeface="Arial"/>
              <a:buChar char="•"/>
            </a:pPr>
            <a:r>
              <a:rPr lang="en-US" sz="2132">
                <a:solidFill>
                  <a:srgbClr val="363178"/>
                </a:solidFill>
                <a:latin typeface="DM Sans"/>
                <a:ea typeface="DM Sans"/>
                <a:cs typeface="DM Sans"/>
                <a:sym typeface="DM Sans"/>
              </a:rPr>
              <a:t>Customer service &amp; checkout </a:t>
            </a:r>
          </a:p>
          <a:p>
            <a:pPr marL="460367" lvl="1" indent="-230184" algn="l">
              <a:lnSpc>
                <a:spcPts val="2409"/>
              </a:lnSpc>
              <a:buFont typeface="Arial"/>
              <a:buChar char="•"/>
            </a:pPr>
            <a:r>
              <a:rPr lang="en-US" sz="2132">
                <a:solidFill>
                  <a:srgbClr val="363178"/>
                </a:solidFill>
                <a:latin typeface="DM Sans"/>
                <a:ea typeface="DM Sans"/>
                <a:cs typeface="DM Sans"/>
                <a:sym typeface="DM Sans"/>
              </a:rPr>
              <a:t>Receiving and sorting donations </a:t>
            </a:r>
          </a:p>
          <a:p>
            <a:pPr marL="460367" lvl="1" indent="-230184" algn="l">
              <a:lnSpc>
                <a:spcPts val="2409"/>
              </a:lnSpc>
              <a:buFont typeface="Arial"/>
              <a:buChar char="•"/>
            </a:pPr>
            <a:r>
              <a:rPr lang="en-US" sz="2132">
                <a:solidFill>
                  <a:srgbClr val="363178"/>
                </a:solidFill>
                <a:latin typeface="DM Sans"/>
                <a:ea typeface="DM Sans"/>
                <a:cs typeface="DM Sans"/>
                <a:sym typeface="DM Sans"/>
              </a:rPr>
              <a:t>Repackaging and shelf stocking </a:t>
            </a:r>
          </a:p>
          <a:p>
            <a:pPr marL="460367" lvl="1" indent="-230184" algn="l">
              <a:lnSpc>
                <a:spcPts val="2409"/>
              </a:lnSpc>
              <a:buFont typeface="Arial"/>
              <a:buChar char="•"/>
            </a:pPr>
            <a:r>
              <a:rPr lang="en-US" sz="2132">
                <a:solidFill>
                  <a:srgbClr val="363178"/>
                </a:solidFill>
                <a:latin typeface="DM Sans"/>
                <a:ea typeface="DM Sans"/>
                <a:cs typeface="DM Sans"/>
                <a:sym typeface="DM Sans"/>
              </a:rPr>
              <a:t>Kitchen Operations: lunchboxes sold for $2 with day’s ingredients </a:t>
            </a:r>
          </a:p>
          <a:p>
            <a:pPr marL="460367" lvl="1" indent="-230184" algn="l">
              <a:lnSpc>
                <a:spcPts val="2409"/>
              </a:lnSpc>
              <a:buFont typeface="Arial"/>
              <a:buChar char="•"/>
            </a:pPr>
            <a:r>
              <a:rPr lang="en-US" sz="2132">
                <a:solidFill>
                  <a:srgbClr val="363178"/>
                </a:solidFill>
                <a:latin typeface="DM Sans"/>
                <a:ea typeface="DM Sans"/>
                <a:cs typeface="DM Sans"/>
                <a:sym typeface="DM Sans"/>
              </a:rPr>
              <a:t>Inventory control </a:t>
            </a:r>
          </a:p>
          <a:p>
            <a:pPr algn="l">
              <a:lnSpc>
                <a:spcPts val="2409"/>
              </a:lnSpc>
            </a:pPr>
            <a:endParaRPr lang="en-US" sz="2132">
              <a:solidFill>
                <a:srgbClr val="363178"/>
              </a:solidFill>
              <a:latin typeface="DM Sans"/>
              <a:ea typeface="DM Sans"/>
              <a:cs typeface="DM Sans"/>
              <a:sym typeface="DM Sans"/>
            </a:endParaRPr>
          </a:p>
        </p:txBody>
      </p:sp>
      <p:pic>
        <p:nvPicPr>
          <p:cNvPr id="30" name="Picture 29" descr="A group of boxes of vegetables and fruits&#10;&#10;AI-generated content may be incorrect.">
            <a:extLst>
              <a:ext uri="{FF2B5EF4-FFF2-40B4-BE49-F238E27FC236}">
                <a16:creationId xmlns:a16="http://schemas.microsoft.com/office/drawing/2014/main" id="{A6A2831B-B2E8-90CE-E4F6-8B4AD932E32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47931" y="2308622"/>
            <a:ext cx="3983827" cy="2987870"/>
          </a:xfrm>
          <a:prstGeom prst="rect">
            <a:avLst/>
          </a:prstGeom>
        </p:spPr>
      </p:pic>
      <p:pic>
        <p:nvPicPr>
          <p:cNvPr id="32" name="Picture 31" descr="A black crate full of food&#10;&#10;AI-generated content may be incorrect.">
            <a:extLst>
              <a:ext uri="{FF2B5EF4-FFF2-40B4-BE49-F238E27FC236}">
                <a16:creationId xmlns:a16="http://schemas.microsoft.com/office/drawing/2014/main" id="{15AB714F-5DE2-DCC9-19D6-A21117D2B0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54545" y="848162"/>
            <a:ext cx="3483893" cy="3655774"/>
          </a:xfrm>
          <a:prstGeom prst="rect">
            <a:avLst/>
          </a:prstGeom>
        </p:spPr>
      </p:pic>
      <p:pic>
        <p:nvPicPr>
          <p:cNvPr id="33" name="Picture 32" descr="Shelves with food items on it&#10;&#10;AI-generated content may be incorrect.">
            <a:extLst>
              <a:ext uri="{FF2B5EF4-FFF2-40B4-BE49-F238E27FC236}">
                <a16:creationId xmlns:a16="http://schemas.microsoft.com/office/drawing/2014/main" id="{1AB0348E-0983-5D20-D693-898B45F07C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854545" y="4707929"/>
            <a:ext cx="3863515" cy="5151353"/>
          </a:xfrm>
          <a:prstGeom prst="rect">
            <a:avLst/>
          </a:prstGeom>
        </p:spPr>
      </p:pic>
      <p:pic>
        <p:nvPicPr>
          <p:cNvPr id="6" name="Picture 5" descr="Plastic containers with food in them&#10;&#10;AI-generated content may be incorrect.">
            <a:extLst>
              <a:ext uri="{FF2B5EF4-FFF2-40B4-BE49-F238E27FC236}">
                <a16:creationId xmlns:a16="http://schemas.microsoft.com/office/drawing/2014/main" id="{46B7C3BB-CFA9-1DF0-B974-0EB62DC4FC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43389" y="5565621"/>
            <a:ext cx="3688369" cy="4246156"/>
          </a:xfrm>
          <a:prstGeom prst="rect">
            <a:avLst/>
          </a:prstGeom>
        </p:spPr>
      </p:pic>
    </p:spTree>
    <p:extLst>
      <p:ext uri="{BB962C8B-B14F-4D97-AF65-F5344CB8AC3E}">
        <p14:creationId xmlns:p14="http://schemas.microsoft.com/office/powerpoint/2010/main" val="386196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31ED-AC71-852B-A392-6EBCE50C93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4682E3-360F-78A3-5E53-B21788DED3B0}"/>
              </a:ext>
            </a:extLst>
          </p:cNvPr>
          <p:cNvSpPr/>
          <p:nvPr/>
        </p:nvSpPr>
        <p:spPr>
          <a:xfrm rot="-10800000">
            <a:off x="12379063" y="-2995655"/>
            <a:ext cx="8699601" cy="4529209"/>
          </a:xfrm>
          <a:custGeom>
            <a:avLst/>
            <a:gdLst/>
            <a:ahLst/>
            <a:cxnLst/>
            <a:rect l="l" t="t" r="r" b="b"/>
            <a:pathLst>
              <a:path w="8699601" h="4529209">
                <a:moveTo>
                  <a:pt x="0" y="0"/>
                </a:moveTo>
                <a:lnTo>
                  <a:pt x="8699601" y="0"/>
                </a:lnTo>
                <a:lnTo>
                  <a:pt x="8699601" y="4529209"/>
                </a:lnTo>
                <a:lnTo>
                  <a:pt x="0" y="4529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972B82B-7D50-65CE-8575-3350A367985E}"/>
              </a:ext>
            </a:extLst>
          </p:cNvPr>
          <p:cNvSpPr/>
          <p:nvPr/>
        </p:nvSpPr>
        <p:spPr>
          <a:xfrm>
            <a:off x="11658600" y="-5981700"/>
            <a:ext cx="7186685" cy="7042951"/>
          </a:xfrm>
          <a:custGeom>
            <a:avLst/>
            <a:gdLst/>
            <a:ahLst/>
            <a:cxnLst/>
            <a:rect l="l" t="t" r="r" b="b"/>
            <a:pathLst>
              <a:path w="7186685" h="7042951">
                <a:moveTo>
                  <a:pt x="0" y="0"/>
                </a:moveTo>
                <a:lnTo>
                  <a:pt x="7186684" y="0"/>
                </a:lnTo>
                <a:lnTo>
                  <a:pt x="7186684" y="7042951"/>
                </a:lnTo>
                <a:lnTo>
                  <a:pt x="0" y="7042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32A6001-8786-8859-2AA5-D28EE7E00E18}"/>
              </a:ext>
            </a:extLst>
          </p:cNvPr>
          <p:cNvSpPr/>
          <p:nvPr/>
        </p:nvSpPr>
        <p:spPr>
          <a:xfrm>
            <a:off x="-2547374" y="7980672"/>
            <a:ext cx="7152149" cy="3662211"/>
          </a:xfrm>
          <a:custGeom>
            <a:avLst/>
            <a:gdLst/>
            <a:ahLst/>
            <a:cxnLst/>
            <a:rect l="l" t="t" r="r" b="b"/>
            <a:pathLst>
              <a:path w="7152149" h="3662211">
                <a:moveTo>
                  <a:pt x="0" y="0"/>
                </a:moveTo>
                <a:lnTo>
                  <a:pt x="7152148" y="0"/>
                </a:lnTo>
                <a:lnTo>
                  <a:pt x="7152148" y="3662212"/>
                </a:lnTo>
                <a:lnTo>
                  <a:pt x="0" y="366221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8" name="Freeform 40">
            <a:extLst>
              <a:ext uri="{FF2B5EF4-FFF2-40B4-BE49-F238E27FC236}">
                <a16:creationId xmlns:a16="http://schemas.microsoft.com/office/drawing/2014/main" id="{FE237392-B8AA-A078-222D-95F23225AA62}"/>
              </a:ext>
            </a:extLst>
          </p:cNvPr>
          <p:cNvSpPr/>
          <p:nvPr/>
        </p:nvSpPr>
        <p:spPr>
          <a:xfrm>
            <a:off x="4084571" y="9575773"/>
            <a:ext cx="769108" cy="769108"/>
          </a:xfrm>
          <a:custGeom>
            <a:avLst/>
            <a:gdLst/>
            <a:ahLst/>
            <a:cxnLst/>
            <a:rect l="l" t="t" r="r" b="b"/>
            <a:pathLst>
              <a:path w="769108" h="769108">
                <a:moveTo>
                  <a:pt x="0" y="0"/>
                </a:moveTo>
                <a:lnTo>
                  <a:pt x="769108" y="0"/>
                </a:lnTo>
                <a:lnTo>
                  <a:pt x="769108" y="769108"/>
                </a:lnTo>
                <a:lnTo>
                  <a:pt x="0" y="7691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grpSp>
        <p:nvGrpSpPr>
          <p:cNvPr id="5" name="Group 5">
            <a:extLst>
              <a:ext uri="{FF2B5EF4-FFF2-40B4-BE49-F238E27FC236}">
                <a16:creationId xmlns:a16="http://schemas.microsoft.com/office/drawing/2014/main" id="{1A1EFE37-CCBB-862E-3548-58343BF19677}"/>
              </a:ext>
            </a:extLst>
          </p:cNvPr>
          <p:cNvGrpSpPr/>
          <p:nvPr/>
        </p:nvGrpSpPr>
        <p:grpSpPr>
          <a:xfrm>
            <a:off x="11851669" y="4257916"/>
            <a:ext cx="3506318" cy="5648817"/>
            <a:chOff x="0" y="0"/>
            <a:chExt cx="735945" cy="1185637"/>
          </a:xfrm>
        </p:grpSpPr>
        <p:sp>
          <p:nvSpPr>
            <p:cNvPr id="6" name="Freeform 6">
              <a:extLst>
                <a:ext uri="{FF2B5EF4-FFF2-40B4-BE49-F238E27FC236}">
                  <a16:creationId xmlns:a16="http://schemas.microsoft.com/office/drawing/2014/main" id="{AC21B7F5-B9C2-0206-74FF-CC99AC60D0EE}"/>
                </a:ext>
              </a:extLst>
            </p:cNvPr>
            <p:cNvSpPr/>
            <p:nvPr/>
          </p:nvSpPr>
          <p:spPr>
            <a:xfrm>
              <a:off x="0" y="0"/>
              <a:ext cx="735945" cy="1185637"/>
            </a:xfrm>
            <a:custGeom>
              <a:avLst/>
              <a:gdLst/>
              <a:ahLst/>
              <a:cxnLst/>
              <a:rect l="l" t="t" r="r" b="b"/>
              <a:pathLst>
                <a:path w="735945" h="1185637">
                  <a:moveTo>
                    <a:pt x="33120" y="0"/>
                  </a:moveTo>
                  <a:lnTo>
                    <a:pt x="702826" y="0"/>
                  </a:lnTo>
                  <a:cubicBezTo>
                    <a:pt x="711610" y="0"/>
                    <a:pt x="720034" y="3489"/>
                    <a:pt x="726245" y="9701"/>
                  </a:cubicBezTo>
                  <a:cubicBezTo>
                    <a:pt x="732456" y="15912"/>
                    <a:pt x="735945" y="24336"/>
                    <a:pt x="735945" y="33120"/>
                  </a:cubicBezTo>
                  <a:lnTo>
                    <a:pt x="735945" y="1152517"/>
                  </a:lnTo>
                  <a:cubicBezTo>
                    <a:pt x="735945" y="1170809"/>
                    <a:pt x="721117" y="1185637"/>
                    <a:pt x="702826" y="1185637"/>
                  </a:cubicBezTo>
                  <a:lnTo>
                    <a:pt x="33120" y="1185637"/>
                  </a:lnTo>
                  <a:cubicBezTo>
                    <a:pt x="14828" y="1185637"/>
                    <a:pt x="0" y="1170809"/>
                    <a:pt x="0" y="1152517"/>
                  </a:cubicBezTo>
                  <a:lnTo>
                    <a:pt x="0" y="33120"/>
                  </a:lnTo>
                  <a:cubicBezTo>
                    <a:pt x="0" y="14828"/>
                    <a:pt x="14828" y="0"/>
                    <a:pt x="33120" y="0"/>
                  </a:cubicBezTo>
                  <a:close/>
                </a:path>
              </a:pathLst>
            </a:custGeom>
            <a:solidFill>
              <a:srgbClr val="000000">
                <a:alpha val="0"/>
              </a:srgbClr>
            </a:solidFill>
            <a:ln w="9525" cap="sq">
              <a:solidFill>
                <a:srgbClr val="363178"/>
              </a:solidFill>
              <a:prstDash val="solid"/>
              <a:miter/>
            </a:ln>
          </p:spPr>
          <p:txBody>
            <a:bodyPr/>
            <a:lstStyle/>
            <a:p>
              <a:endParaRPr lang="zh-CN" altLang="en-US"/>
            </a:p>
          </p:txBody>
        </p:sp>
        <p:sp>
          <p:nvSpPr>
            <p:cNvPr id="7" name="TextBox 7">
              <a:extLst>
                <a:ext uri="{FF2B5EF4-FFF2-40B4-BE49-F238E27FC236}">
                  <a16:creationId xmlns:a16="http://schemas.microsoft.com/office/drawing/2014/main" id="{B70637F2-CC0D-8F14-46F2-00991458004F}"/>
                </a:ext>
              </a:extLst>
            </p:cNvPr>
            <p:cNvSpPr txBox="1"/>
            <p:nvPr/>
          </p:nvSpPr>
          <p:spPr>
            <a:xfrm>
              <a:off x="0" y="19050"/>
              <a:ext cx="735945" cy="1166587"/>
            </a:xfrm>
            <a:prstGeom prst="rect">
              <a:avLst/>
            </a:prstGeom>
          </p:spPr>
          <p:txBody>
            <a:bodyPr lIns="69936" tIns="69936" rIns="69936" bIns="69936" rtlCol="0" anchor="ctr"/>
            <a:lstStyle/>
            <a:p>
              <a:pPr algn="ctr">
                <a:lnSpc>
                  <a:spcPts val="2280"/>
                </a:lnSpc>
              </a:pPr>
              <a:endParaRPr/>
            </a:p>
          </p:txBody>
        </p:sp>
      </p:grpSp>
      <p:grpSp>
        <p:nvGrpSpPr>
          <p:cNvPr id="8" name="Group 13">
            <a:extLst>
              <a:ext uri="{FF2B5EF4-FFF2-40B4-BE49-F238E27FC236}">
                <a16:creationId xmlns:a16="http://schemas.microsoft.com/office/drawing/2014/main" id="{66319842-836B-79AD-2E30-147ED24275AC}"/>
              </a:ext>
            </a:extLst>
          </p:cNvPr>
          <p:cNvGrpSpPr/>
          <p:nvPr/>
        </p:nvGrpSpPr>
        <p:grpSpPr>
          <a:xfrm>
            <a:off x="7313882" y="4311510"/>
            <a:ext cx="3506318" cy="5648817"/>
            <a:chOff x="0" y="0"/>
            <a:chExt cx="735945" cy="1185637"/>
          </a:xfrm>
        </p:grpSpPr>
        <p:sp>
          <p:nvSpPr>
            <p:cNvPr id="9" name="Freeform 14">
              <a:extLst>
                <a:ext uri="{FF2B5EF4-FFF2-40B4-BE49-F238E27FC236}">
                  <a16:creationId xmlns:a16="http://schemas.microsoft.com/office/drawing/2014/main" id="{DD048511-561F-EFAD-820E-1CC97EFB1A8A}"/>
                </a:ext>
              </a:extLst>
            </p:cNvPr>
            <p:cNvSpPr/>
            <p:nvPr/>
          </p:nvSpPr>
          <p:spPr>
            <a:xfrm>
              <a:off x="0" y="0"/>
              <a:ext cx="735945" cy="1185637"/>
            </a:xfrm>
            <a:custGeom>
              <a:avLst/>
              <a:gdLst/>
              <a:ahLst/>
              <a:cxnLst/>
              <a:rect l="l" t="t" r="r" b="b"/>
              <a:pathLst>
                <a:path w="735945" h="1185637">
                  <a:moveTo>
                    <a:pt x="33120" y="0"/>
                  </a:moveTo>
                  <a:lnTo>
                    <a:pt x="702826" y="0"/>
                  </a:lnTo>
                  <a:cubicBezTo>
                    <a:pt x="711610" y="0"/>
                    <a:pt x="720034" y="3489"/>
                    <a:pt x="726245" y="9701"/>
                  </a:cubicBezTo>
                  <a:cubicBezTo>
                    <a:pt x="732456" y="15912"/>
                    <a:pt x="735945" y="24336"/>
                    <a:pt x="735945" y="33120"/>
                  </a:cubicBezTo>
                  <a:lnTo>
                    <a:pt x="735945" y="1152517"/>
                  </a:lnTo>
                  <a:cubicBezTo>
                    <a:pt x="735945" y="1170809"/>
                    <a:pt x="721117" y="1185637"/>
                    <a:pt x="702826" y="1185637"/>
                  </a:cubicBezTo>
                  <a:lnTo>
                    <a:pt x="33120" y="1185637"/>
                  </a:lnTo>
                  <a:cubicBezTo>
                    <a:pt x="14828" y="1185637"/>
                    <a:pt x="0" y="1170809"/>
                    <a:pt x="0" y="1152517"/>
                  </a:cubicBezTo>
                  <a:lnTo>
                    <a:pt x="0" y="33120"/>
                  </a:lnTo>
                  <a:cubicBezTo>
                    <a:pt x="0" y="14828"/>
                    <a:pt x="14828" y="0"/>
                    <a:pt x="33120" y="0"/>
                  </a:cubicBezTo>
                  <a:close/>
                </a:path>
              </a:pathLst>
            </a:custGeom>
            <a:solidFill>
              <a:srgbClr val="000000">
                <a:alpha val="0"/>
              </a:srgbClr>
            </a:solidFill>
            <a:ln w="9525" cap="sq">
              <a:solidFill>
                <a:srgbClr val="363178"/>
              </a:solidFill>
              <a:prstDash val="solid"/>
              <a:miter/>
            </a:ln>
          </p:spPr>
          <p:txBody>
            <a:bodyPr/>
            <a:lstStyle/>
            <a:p>
              <a:endParaRPr lang="zh-CN" altLang="en-US"/>
            </a:p>
          </p:txBody>
        </p:sp>
        <p:sp>
          <p:nvSpPr>
            <p:cNvPr id="10" name="TextBox 15">
              <a:extLst>
                <a:ext uri="{FF2B5EF4-FFF2-40B4-BE49-F238E27FC236}">
                  <a16:creationId xmlns:a16="http://schemas.microsoft.com/office/drawing/2014/main" id="{DB49FA86-EF83-A0EF-63D1-1DF71254F8D8}"/>
                </a:ext>
              </a:extLst>
            </p:cNvPr>
            <p:cNvSpPr txBox="1"/>
            <p:nvPr/>
          </p:nvSpPr>
          <p:spPr>
            <a:xfrm>
              <a:off x="0" y="19050"/>
              <a:ext cx="735945" cy="1166587"/>
            </a:xfrm>
            <a:prstGeom prst="rect">
              <a:avLst/>
            </a:prstGeom>
          </p:spPr>
          <p:txBody>
            <a:bodyPr lIns="69936" tIns="69936" rIns="69936" bIns="69936" rtlCol="0" anchor="ctr"/>
            <a:lstStyle/>
            <a:p>
              <a:pPr algn="ctr">
                <a:lnSpc>
                  <a:spcPts val="2280"/>
                </a:lnSpc>
              </a:pPr>
              <a:endParaRPr/>
            </a:p>
          </p:txBody>
        </p:sp>
      </p:grpSp>
      <p:grpSp>
        <p:nvGrpSpPr>
          <p:cNvPr id="11" name="Group 16">
            <a:extLst>
              <a:ext uri="{FF2B5EF4-FFF2-40B4-BE49-F238E27FC236}">
                <a16:creationId xmlns:a16="http://schemas.microsoft.com/office/drawing/2014/main" id="{1D54A317-C058-1CDE-C4E1-9B177E892425}"/>
              </a:ext>
            </a:extLst>
          </p:cNvPr>
          <p:cNvGrpSpPr/>
          <p:nvPr/>
        </p:nvGrpSpPr>
        <p:grpSpPr>
          <a:xfrm>
            <a:off x="7644220" y="3524119"/>
            <a:ext cx="2728574" cy="1627234"/>
            <a:chOff x="0" y="0"/>
            <a:chExt cx="572704" cy="341542"/>
          </a:xfrm>
        </p:grpSpPr>
        <p:sp>
          <p:nvSpPr>
            <p:cNvPr id="12" name="Freeform 17">
              <a:extLst>
                <a:ext uri="{FF2B5EF4-FFF2-40B4-BE49-F238E27FC236}">
                  <a16:creationId xmlns:a16="http://schemas.microsoft.com/office/drawing/2014/main" id="{9AD6509C-433F-A527-D631-091A952A2E6D}"/>
                </a:ext>
              </a:extLst>
            </p:cNvPr>
            <p:cNvSpPr/>
            <p:nvPr/>
          </p:nvSpPr>
          <p:spPr>
            <a:xfrm>
              <a:off x="0" y="0"/>
              <a:ext cx="572704" cy="341542"/>
            </a:xfrm>
            <a:custGeom>
              <a:avLst/>
              <a:gdLst/>
              <a:ahLst/>
              <a:cxnLst/>
              <a:rect l="l" t="t" r="r" b="b"/>
              <a:pathLst>
                <a:path w="572704" h="341542">
                  <a:moveTo>
                    <a:pt x="51072" y="0"/>
                  </a:moveTo>
                  <a:lnTo>
                    <a:pt x="521631" y="0"/>
                  </a:lnTo>
                  <a:cubicBezTo>
                    <a:pt x="549838" y="0"/>
                    <a:pt x="572704" y="22866"/>
                    <a:pt x="572704" y="51072"/>
                  </a:cubicBezTo>
                  <a:lnTo>
                    <a:pt x="572704" y="290470"/>
                  </a:lnTo>
                  <a:cubicBezTo>
                    <a:pt x="572704" y="304015"/>
                    <a:pt x="567323" y="317006"/>
                    <a:pt x="557745" y="326583"/>
                  </a:cubicBezTo>
                  <a:cubicBezTo>
                    <a:pt x="548167" y="336161"/>
                    <a:pt x="535177" y="341542"/>
                    <a:pt x="521631" y="341542"/>
                  </a:cubicBezTo>
                  <a:lnTo>
                    <a:pt x="51072" y="341542"/>
                  </a:lnTo>
                  <a:cubicBezTo>
                    <a:pt x="22866" y="341542"/>
                    <a:pt x="0" y="318676"/>
                    <a:pt x="0" y="290470"/>
                  </a:cubicBezTo>
                  <a:lnTo>
                    <a:pt x="0" y="51072"/>
                  </a:lnTo>
                  <a:cubicBezTo>
                    <a:pt x="0" y="22866"/>
                    <a:pt x="22866" y="0"/>
                    <a:pt x="51072" y="0"/>
                  </a:cubicBezTo>
                  <a:close/>
                </a:path>
              </a:pathLst>
            </a:custGeom>
            <a:solidFill>
              <a:srgbClr val="C3EC90"/>
            </a:solidFill>
            <a:ln w="19050" cap="sq">
              <a:solidFill>
                <a:srgbClr val="363178"/>
              </a:solidFill>
              <a:prstDash val="solid"/>
              <a:miter/>
            </a:ln>
          </p:spPr>
          <p:txBody>
            <a:bodyPr/>
            <a:lstStyle/>
            <a:p>
              <a:endParaRPr lang="zh-CN" altLang="en-US"/>
            </a:p>
          </p:txBody>
        </p:sp>
        <p:sp>
          <p:nvSpPr>
            <p:cNvPr id="13" name="TextBox 18">
              <a:extLst>
                <a:ext uri="{FF2B5EF4-FFF2-40B4-BE49-F238E27FC236}">
                  <a16:creationId xmlns:a16="http://schemas.microsoft.com/office/drawing/2014/main" id="{344E6D1E-488A-FE70-D699-B5BEF604BBE3}"/>
                </a:ext>
              </a:extLst>
            </p:cNvPr>
            <p:cNvSpPr txBox="1"/>
            <p:nvPr/>
          </p:nvSpPr>
          <p:spPr>
            <a:xfrm>
              <a:off x="0" y="-38100"/>
              <a:ext cx="572704" cy="379642"/>
            </a:xfrm>
            <a:prstGeom prst="rect">
              <a:avLst/>
            </a:prstGeom>
          </p:spPr>
          <p:txBody>
            <a:bodyPr lIns="69936" tIns="69936" rIns="69936" bIns="69936" rtlCol="0" anchor="ctr"/>
            <a:lstStyle/>
            <a:p>
              <a:pPr algn="ctr">
                <a:lnSpc>
                  <a:spcPts val="2825"/>
                </a:lnSpc>
              </a:pPr>
              <a:endParaRPr/>
            </a:p>
          </p:txBody>
        </p:sp>
      </p:grpSp>
      <p:sp>
        <p:nvSpPr>
          <p:cNvPr id="14" name="AutoShape 22">
            <a:extLst>
              <a:ext uri="{FF2B5EF4-FFF2-40B4-BE49-F238E27FC236}">
                <a16:creationId xmlns:a16="http://schemas.microsoft.com/office/drawing/2014/main" id="{BE0AB0BD-6E0F-615C-D20E-8875B8EB6182}"/>
              </a:ext>
            </a:extLst>
          </p:cNvPr>
          <p:cNvSpPr/>
          <p:nvPr/>
        </p:nvSpPr>
        <p:spPr>
          <a:xfrm>
            <a:off x="5998029" y="2235384"/>
            <a:ext cx="9546346" cy="33521"/>
          </a:xfrm>
          <a:prstGeom prst="line">
            <a:avLst/>
          </a:prstGeom>
          <a:ln w="28575" cap="flat">
            <a:solidFill>
              <a:srgbClr val="363178"/>
            </a:solidFill>
            <a:prstDash val="solid"/>
            <a:headEnd type="none" w="sm" len="sm"/>
            <a:tailEnd type="none" w="sm" len="sm"/>
          </a:ln>
        </p:spPr>
        <p:txBody>
          <a:bodyPr/>
          <a:lstStyle/>
          <a:p>
            <a:endParaRPr lang="zh-CN" altLang="en-US"/>
          </a:p>
        </p:txBody>
      </p:sp>
      <p:grpSp>
        <p:nvGrpSpPr>
          <p:cNvPr id="34" name="Group 26">
            <a:extLst>
              <a:ext uri="{FF2B5EF4-FFF2-40B4-BE49-F238E27FC236}">
                <a16:creationId xmlns:a16="http://schemas.microsoft.com/office/drawing/2014/main" id="{C24AC4AE-E317-84C9-1582-55735E07EE50}"/>
              </a:ext>
            </a:extLst>
          </p:cNvPr>
          <p:cNvGrpSpPr/>
          <p:nvPr/>
        </p:nvGrpSpPr>
        <p:grpSpPr>
          <a:xfrm>
            <a:off x="8277779" y="1560768"/>
            <a:ext cx="1461456" cy="1461456"/>
            <a:chOff x="0" y="0"/>
            <a:chExt cx="812800" cy="812800"/>
          </a:xfrm>
        </p:grpSpPr>
        <p:sp>
          <p:nvSpPr>
            <p:cNvPr id="35" name="Freeform 27">
              <a:extLst>
                <a:ext uri="{FF2B5EF4-FFF2-40B4-BE49-F238E27FC236}">
                  <a16:creationId xmlns:a16="http://schemas.microsoft.com/office/drawing/2014/main" id="{D929F68D-FA94-D655-AA5A-A50F607EBD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EC90"/>
            </a:solidFill>
            <a:ln w="19050" cap="sq">
              <a:solidFill>
                <a:srgbClr val="363178"/>
              </a:solidFill>
              <a:prstDash val="solid"/>
              <a:miter/>
            </a:ln>
          </p:spPr>
          <p:txBody>
            <a:bodyPr/>
            <a:lstStyle/>
            <a:p>
              <a:endParaRPr lang="zh-CN" altLang="en-US"/>
            </a:p>
          </p:txBody>
        </p:sp>
        <p:sp>
          <p:nvSpPr>
            <p:cNvPr id="36" name="TextBox 28">
              <a:extLst>
                <a:ext uri="{FF2B5EF4-FFF2-40B4-BE49-F238E27FC236}">
                  <a16:creationId xmlns:a16="http://schemas.microsoft.com/office/drawing/2014/main" id="{C54829A2-17F3-EFF1-FB86-6FB2BF05DA98}"/>
                </a:ext>
              </a:extLst>
            </p:cNvPr>
            <p:cNvSpPr txBox="1"/>
            <p:nvPr/>
          </p:nvSpPr>
          <p:spPr>
            <a:xfrm>
              <a:off x="76200" y="95250"/>
              <a:ext cx="660400" cy="641350"/>
            </a:xfrm>
            <a:prstGeom prst="rect">
              <a:avLst/>
            </a:prstGeom>
          </p:spPr>
          <p:txBody>
            <a:bodyPr lIns="69936" tIns="69936" rIns="69936" bIns="69936" rtlCol="0" anchor="ctr"/>
            <a:lstStyle/>
            <a:p>
              <a:pPr algn="ctr">
                <a:lnSpc>
                  <a:spcPts val="2078"/>
                </a:lnSpc>
              </a:pPr>
              <a:endParaRPr/>
            </a:p>
          </p:txBody>
        </p:sp>
      </p:grpSp>
      <p:grpSp>
        <p:nvGrpSpPr>
          <p:cNvPr id="37" name="Group 29">
            <a:extLst>
              <a:ext uri="{FF2B5EF4-FFF2-40B4-BE49-F238E27FC236}">
                <a16:creationId xmlns:a16="http://schemas.microsoft.com/office/drawing/2014/main" id="{F80B2EA5-2C5A-3022-4421-6EE9D1DA52C2}"/>
              </a:ext>
            </a:extLst>
          </p:cNvPr>
          <p:cNvGrpSpPr/>
          <p:nvPr/>
        </p:nvGrpSpPr>
        <p:grpSpPr>
          <a:xfrm>
            <a:off x="12125066" y="3524119"/>
            <a:ext cx="2728574" cy="1627234"/>
            <a:chOff x="0" y="0"/>
            <a:chExt cx="572704" cy="341542"/>
          </a:xfrm>
        </p:grpSpPr>
        <p:sp>
          <p:nvSpPr>
            <p:cNvPr id="38" name="Freeform 30">
              <a:extLst>
                <a:ext uri="{FF2B5EF4-FFF2-40B4-BE49-F238E27FC236}">
                  <a16:creationId xmlns:a16="http://schemas.microsoft.com/office/drawing/2014/main" id="{3C05C833-9064-90D8-50FC-BEF508453689}"/>
                </a:ext>
              </a:extLst>
            </p:cNvPr>
            <p:cNvSpPr/>
            <p:nvPr/>
          </p:nvSpPr>
          <p:spPr>
            <a:xfrm>
              <a:off x="0" y="0"/>
              <a:ext cx="572704" cy="341542"/>
            </a:xfrm>
            <a:custGeom>
              <a:avLst/>
              <a:gdLst/>
              <a:ahLst/>
              <a:cxnLst/>
              <a:rect l="l" t="t" r="r" b="b"/>
              <a:pathLst>
                <a:path w="572704" h="341542">
                  <a:moveTo>
                    <a:pt x="51072" y="0"/>
                  </a:moveTo>
                  <a:lnTo>
                    <a:pt x="521631" y="0"/>
                  </a:lnTo>
                  <a:cubicBezTo>
                    <a:pt x="549838" y="0"/>
                    <a:pt x="572704" y="22866"/>
                    <a:pt x="572704" y="51072"/>
                  </a:cubicBezTo>
                  <a:lnTo>
                    <a:pt x="572704" y="290470"/>
                  </a:lnTo>
                  <a:cubicBezTo>
                    <a:pt x="572704" y="304015"/>
                    <a:pt x="567323" y="317006"/>
                    <a:pt x="557745" y="326583"/>
                  </a:cubicBezTo>
                  <a:cubicBezTo>
                    <a:pt x="548167" y="336161"/>
                    <a:pt x="535177" y="341542"/>
                    <a:pt x="521631" y="341542"/>
                  </a:cubicBezTo>
                  <a:lnTo>
                    <a:pt x="51072" y="341542"/>
                  </a:lnTo>
                  <a:cubicBezTo>
                    <a:pt x="22866" y="341542"/>
                    <a:pt x="0" y="318676"/>
                    <a:pt x="0" y="290470"/>
                  </a:cubicBezTo>
                  <a:lnTo>
                    <a:pt x="0" y="51072"/>
                  </a:lnTo>
                  <a:cubicBezTo>
                    <a:pt x="0" y="22866"/>
                    <a:pt x="22866" y="0"/>
                    <a:pt x="51072" y="0"/>
                  </a:cubicBezTo>
                  <a:close/>
                </a:path>
              </a:pathLst>
            </a:custGeom>
            <a:solidFill>
              <a:srgbClr val="FFC158"/>
            </a:solidFill>
            <a:ln w="19050" cap="sq">
              <a:solidFill>
                <a:srgbClr val="363178"/>
              </a:solidFill>
              <a:prstDash val="solid"/>
              <a:miter/>
            </a:ln>
          </p:spPr>
          <p:txBody>
            <a:bodyPr/>
            <a:lstStyle/>
            <a:p>
              <a:endParaRPr lang="zh-CN" altLang="en-US"/>
            </a:p>
          </p:txBody>
        </p:sp>
        <p:sp>
          <p:nvSpPr>
            <p:cNvPr id="39" name="TextBox 31">
              <a:extLst>
                <a:ext uri="{FF2B5EF4-FFF2-40B4-BE49-F238E27FC236}">
                  <a16:creationId xmlns:a16="http://schemas.microsoft.com/office/drawing/2014/main" id="{E360815F-C41B-DB22-D046-7F5A86C5E193}"/>
                </a:ext>
              </a:extLst>
            </p:cNvPr>
            <p:cNvSpPr txBox="1"/>
            <p:nvPr/>
          </p:nvSpPr>
          <p:spPr>
            <a:xfrm>
              <a:off x="0" y="-38100"/>
              <a:ext cx="572704" cy="379642"/>
            </a:xfrm>
            <a:prstGeom prst="rect">
              <a:avLst/>
            </a:prstGeom>
          </p:spPr>
          <p:txBody>
            <a:bodyPr lIns="69936" tIns="69936" rIns="69936" bIns="69936" rtlCol="0" anchor="ctr"/>
            <a:lstStyle/>
            <a:p>
              <a:pPr algn="ctr">
                <a:lnSpc>
                  <a:spcPts val="2825"/>
                </a:lnSpc>
              </a:pPr>
              <a:endParaRPr/>
            </a:p>
          </p:txBody>
        </p:sp>
      </p:grpSp>
      <p:grpSp>
        <p:nvGrpSpPr>
          <p:cNvPr id="40" name="Group 32">
            <a:extLst>
              <a:ext uri="{FF2B5EF4-FFF2-40B4-BE49-F238E27FC236}">
                <a16:creationId xmlns:a16="http://schemas.microsoft.com/office/drawing/2014/main" id="{5CFEAF9E-9B9C-DE4C-8075-616B3D79CD7A}"/>
              </a:ext>
            </a:extLst>
          </p:cNvPr>
          <p:cNvGrpSpPr/>
          <p:nvPr/>
        </p:nvGrpSpPr>
        <p:grpSpPr>
          <a:xfrm>
            <a:off x="12758626" y="1560768"/>
            <a:ext cx="1461456" cy="1461456"/>
            <a:chOff x="0" y="0"/>
            <a:chExt cx="812800" cy="812800"/>
          </a:xfrm>
        </p:grpSpPr>
        <p:sp>
          <p:nvSpPr>
            <p:cNvPr id="41" name="Freeform 33">
              <a:extLst>
                <a:ext uri="{FF2B5EF4-FFF2-40B4-BE49-F238E27FC236}">
                  <a16:creationId xmlns:a16="http://schemas.microsoft.com/office/drawing/2014/main" id="{6A454185-D8B3-A5C1-8389-EF01232D2D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58"/>
            </a:solidFill>
            <a:ln w="19050" cap="sq">
              <a:solidFill>
                <a:srgbClr val="363178"/>
              </a:solidFill>
              <a:prstDash val="solid"/>
              <a:miter/>
            </a:ln>
          </p:spPr>
          <p:txBody>
            <a:bodyPr/>
            <a:lstStyle/>
            <a:p>
              <a:endParaRPr lang="zh-CN" altLang="en-US"/>
            </a:p>
          </p:txBody>
        </p:sp>
        <p:sp>
          <p:nvSpPr>
            <p:cNvPr id="42" name="TextBox 34">
              <a:extLst>
                <a:ext uri="{FF2B5EF4-FFF2-40B4-BE49-F238E27FC236}">
                  <a16:creationId xmlns:a16="http://schemas.microsoft.com/office/drawing/2014/main" id="{07AE1737-231F-150F-3273-C3753B8D11B3}"/>
                </a:ext>
              </a:extLst>
            </p:cNvPr>
            <p:cNvSpPr txBox="1"/>
            <p:nvPr/>
          </p:nvSpPr>
          <p:spPr>
            <a:xfrm>
              <a:off x="76200" y="95250"/>
              <a:ext cx="660400" cy="641350"/>
            </a:xfrm>
            <a:prstGeom prst="rect">
              <a:avLst/>
            </a:prstGeom>
          </p:spPr>
          <p:txBody>
            <a:bodyPr lIns="69936" tIns="69936" rIns="69936" bIns="69936" rtlCol="0" anchor="ctr"/>
            <a:lstStyle/>
            <a:p>
              <a:pPr algn="ctr">
                <a:lnSpc>
                  <a:spcPts val="2078"/>
                </a:lnSpc>
              </a:pPr>
              <a:endParaRPr/>
            </a:p>
          </p:txBody>
        </p:sp>
      </p:grpSp>
      <p:sp>
        <p:nvSpPr>
          <p:cNvPr id="43" name="Freeform 35">
            <a:extLst>
              <a:ext uri="{FF2B5EF4-FFF2-40B4-BE49-F238E27FC236}">
                <a16:creationId xmlns:a16="http://schemas.microsoft.com/office/drawing/2014/main" id="{5CFD7B88-92FF-9F5F-D714-36E534ECB806}"/>
              </a:ext>
            </a:extLst>
          </p:cNvPr>
          <p:cNvSpPr/>
          <p:nvPr/>
        </p:nvSpPr>
        <p:spPr>
          <a:xfrm>
            <a:off x="8581865" y="1842264"/>
            <a:ext cx="853282" cy="853282"/>
          </a:xfrm>
          <a:custGeom>
            <a:avLst/>
            <a:gdLst/>
            <a:ahLst/>
            <a:cxnLst/>
            <a:rect l="l" t="t" r="r" b="b"/>
            <a:pathLst>
              <a:path w="853282" h="853282">
                <a:moveTo>
                  <a:pt x="0" y="0"/>
                </a:moveTo>
                <a:lnTo>
                  <a:pt x="853283" y="0"/>
                </a:lnTo>
                <a:lnTo>
                  <a:pt x="853283" y="853282"/>
                </a:lnTo>
                <a:lnTo>
                  <a:pt x="0" y="8532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44" name="Freeform 37">
            <a:extLst>
              <a:ext uri="{FF2B5EF4-FFF2-40B4-BE49-F238E27FC236}">
                <a16:creationId xmlns:a16="http://schemas.microsoft.com/office/drawing/2014/main" id="{F000A2F7-FA13-D689-523D-500EFF0474E6}"/>
              </a:ext>
            </a:extLst>
          </p:cNvPr>
          <p:cNvSpPr/>
          <p:nvPr/>
        </p:nvSpPr>
        <p:spPr>
          <a:xfrm>
            <a:off x="13118482" y="1898034"/>
            <a:ext cx="741742" cy="741742"/>
          </a:xfrm>
          <a:custGeom>
            <a:avLst/>
            <a:gdLst/>
            <a:ahLst/>
            <a:cxnLst/>
            <a:rect l="l" t="t" r="r" b="b"/>
            <a:pathLst>
              <a:path w="741742" h="741742">
                <a:moveTo>
                  <a:pt x="0" y="0"/>
                </a:moveTo>
                <a:lnTo>
                  <a:pt x="741743" y="0"/>
                </a:lnTo>
                <a:lnTo>
                  <a:pt x="741743" y="741742"/>
                </a:lnTo>
                <a:lnTo>
                  <a:pt x="0" y="7417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CN" altLang="en-US"/>
          </a:p>
        </p:txBody>
      </p:sp>
      <p:sp>
        <p:nvSpPr>
          <p:cNvPr id="45" name="TextBox 38">
            <a:extLst>
              <a:ext uri="{FF2B5EF4-FFF2-40B4-BE49-F238E27FC236}">
                <a16:creationId xmlns:a16="http://schemas.microsoft.com/office/drawing/2014/main" id="{5D36376B-036F-9EF8-BA12-116DF03B5B02}"/>
              </a:ext>
            </a:extLst>
          </p:cNvPr>
          <p:cNvSpPr txBox="1"/>
          <p:nvPr/>
        </p:nvSpPr>
        <p:spPr>
          <a:xfrm>
            <a:off x="3426540" y="3752778"/>
            <a:ext cx="2202239" cy="1313376"/>
          </a:xfrm>
          <a:prstGeom prst="rect">
            <a:avLst/>
          </a:prstGeom>
        </p:spPr>
        <p:txBody>
          <a:bodyPr lIns="0" tIns="0" rIns="0" bIns="0" rtlCol="0" anchor="t">
            <a:spAutoFit/>
          </a:bodyPr>
          <a:lstStyle/>
          <a:p>
            <a:pPr algn="ctr">
              <a:lnSpc>
                <a:spcPts val="2603"/>
              </a:lnSpc>
            </a:pPr>
            <a:r>
              <a:rPr lang="en-US" sz="2304" b="1">
                <a:solidFill>
                  <a:srgbClr val="FFFFFF"/>
                </a:solidFill>
                <a:latin typeface="DM Sans Bold"/>
                <a:ea typeface="DM Sans Bold"/>
                <a:cs typeface="DM Sans Bold"/>
                <a:sym typeface="DM Sans Bold"/>
              </a:rPr>
              <a:t>Primary Processes (Core Activities)</a:t>
            </a:r>
          </a:p>
        </p:txBody>
      </p:sp>
      <p:sp>
        <p:nvSpPr>
          <p:cNvPr id="46" name="TextBox 39">
            <a:extLst>
              <a:ext uri="{FF2B5EF4-FFF2-40B4-BE49-F238E27FC236}">
                <a16:creationId xmlns:a16="http://schemas.microsoft.com/office/drawing/2014/main" id="{9C9D34E5-2412-FECC-6F5F-82576F253A6C}"/>
              </a:ext>
            </a:extLst>
          </p:cNvPr>
          <p:cNvSpPr txBox="1"/>
          <p:nvPr/>
        </p:nvSpPr>
        <p:spPr>
          <a:xfrm>
            <a:off x="7907387" y="3762303"/>
            <a:ext cx="2202239" cy="1335184"/>
          </a:xfrm>
          <a:prstGeom prst="rect">
            <a:avLst/>
          </a:prstGeom>
        </p:spPr>
        <p:txBody>
          <a:bodyPr lIns="0" tIns="0" rIns="0" bIns="0" rtlCol="0" anchor="t">
            <a:spAutoFit/>
          </a:bodyPr>
          <a:lstStyle/>
          <a:p>
            <a:pPr algn="ctr">
              <a:lnSpc>
                <a:spcPts val="2635"/>
              </a:lnSpc>
            </a:pPr>
            <a:r>
              <a:rPr lang="en-US" sz="2332" b="1">
                <a:solidFill>
                  <a:srgbClr val="363178"/>
                </a:solidFill>
                <a:latin typeface="DM Sans Bold"/>
                <a:ea typeface="DM Sans Bold"/>
                <a:cs typeface="DM Sans Bold"/>
                <a:sym typeface="DM Sans Bold"/>
              </a:rPr>
              <a:t>Secondary Processes (Supporting Activities)</a:t>
            </a:r>
          </a:p>
        </p:txBody>
      </p:sp>
      <p:sp>
        <p:nvSpPr>
          <p:cNvPr id="47" name="TextBox 42">
            <a:extLst>
              <a:ext uri="{FF2B5EF4-FFF2-40B4-BE49-F238E27FC236}">
                <a16:creationId xmlns:a16="http://schemas.microsoft.com/office/drawing/2014/main" id="{BCED1817-2317-888F-89DC-B2C5BD5138AE}"/>
              </a:ext>
            </a:extLst>
          </p:cNvPr>
          <p:cNvSpPr txBox="1"/>
          <p:nvPr/>
        </p:nvSpPr>
        <p:spPr>
          <a:xfrm>
            <a:off x="12388234" y="3762303"/>
            <a:ext cx="2202239" cy="720588"/>
          </a:xfrm>
          <a:prstGeom prst="rect">
            <a:avLst/>
          </a:prstGeom>
        </p:spPr>
        <p:txBody>
          <a:bodyPr lIns="0" tIns="0" rIns="0" bIns="0" rtlCol="0" anchor="t">
            <a:spAutoFit/>
          </a:bodyPr>
          <a:lstStyle/>
          <a:p>
            <a:pPr algn="ctr">
              <a:lnSpc>
                <a:spcPts val="2861"/>
              </a:lnSpc>
            </a:pPr>
            <a:r>
              <a:rPr lang="en-US" sz="2532" b="1">
                <a:solidFill>
                  <a:srgbClr val="363178"/>
                </a:solidFill>
                <a:latin typeface="DM Sans Bold"/>
                <a:ea typeface="DM Sans Bold"/>
                <a:cs typeface="DM Sans Bold"/>
                <a:sym typeface="DM Sans Bold"/>
              </a:rPr>
              <a:t>Management Processes</a:t>
            </a:r>
          </a:p>
        </p:txBody>
      </p:sp>
      <p:sp>
        <p:nvSpPr>
          <p:cNvPr id="48" name="Freeform 43">
            <a:extLst>
              <a:ext uri="{FF2B5EF4-FFF2-40B4-BE49-F238E27FC236}">
                <a16:creationId xmlns:a16="http://schemas.microsoft.com/office/drawing/2014/main" id="{63CF3E33-95C5-D801-B89C-0C2BDA1787E3}"/>
              </a:ext>
            </a:extLst>
          </p:cNvPr>
          <p:cNvSpPr/>
          <p:nvPr/>
        </p:nvSpPr>
        <p:spPr>
          <a:xfrm>
            <a:off x="8623952" y="9575773"/>
            <a:ext cx="769108" cy="769108"/>
          </a:xfrm>
          <a:custGeom>
            <a:avLst/>
            <a:gdLst/>
            <a:ahLst/>
            <a:cxnLst/>
            <a:rect l="l" t="t" r="r" b="b"/>
            <a:pathLst>
              <a:path w="769108" h="769108">
                <a:moveTo>
                  <a:pt x="0" y="0"/>
                </a:moveTo>
                <a:lnTo>
                  <a:pt x="769109" y="0"/>
                </a:lnTo>
                <a:lnTo>
                  <a:pt x="769109" y="769108"/>
                </a:lnTo>
                <a:lnTo>
                  <a:pt x="0" y="7691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49" name="TextBox 44">
            <a:extLst>
              <a:ext uri="{FF2B5EF4-FFF2-40B4-BE49-F238E27FC236}">
                <a16:creationId xmlns:a16="http://schemas.microsoft.com/office/drawing/2014/main" id="{3B5814C7-AFD3-14F1-4FCD-E3452EC08F81}"/>
              </a:ext>
            </a:extLst>
          </p:cNvPr>
          <p:cNvSpPr txBox="1"/>
          <p:nvPr/>
        </p:nvSpPr>
        <p:spPr>
          <a:xfrm>
            <a:off x="7196813" y="5436370"/>
            <a:ext cx="3623387" cy="2463367"/>
          </a:xfrm>
          <a:prstGeom prst="rect">
            <a:avLst/>
          </a:prstGeom>
        </p:spPr>
        <p:txBody>
          <a:bodyPr lIns="0" tIns="0" rIns="0" bIns="0" rtlCol="0" anchor="t">
            <a:spAutoFit/>
          </a:bodyPr>
          <a:lstStyle/>
          <a:p>
            <a:pPr marL="230183" lvl="1" algn="l">
              <a:lnSpc>
                <a:spcPts val="2409"/>
              </a:lnSpc>
            </a:pPr>
            <a:endParaRPr lang="en-US" sz="2132">
              <a:solidFill>
                <a:srgbClr val="363178"/>
              </a:solidFill>
              <a:latin typeface="DM Sans"/>
              <a:ea typeface="DM Sans"/>
              <a:cs typeface="DM Sans"/>
              <a:sym typeface="DM Sans"/>
            </a:endParaRPr>
          </a:p>
          <a:p>
            <a:pPr marL="460367" lvl="1" indent="-230184" algn="l">
              <a:lnSpc>
                <a:spcPts val="2409"/>
              </a:lnSpc>
              <a:buFont typeface="Arial"/>
              <a:buChar char="•"/>
            </a:pPr>
            <a:r>
              <a:rPr lang="en-US" sz="2132">
                <a:solidFill>
                  <a:srgbClr val="363178"/>
                </a:solidFill>
                <a:latin typeface="DM Sans"/>
                <a:ea typeface="DM Sans"/>
                <a:cs typeface="DM Sans"/>
                <a:sym typeface="DM Sans"/>
              </a:rPr>
              <a:t>Transportation- moving and unloading the donated goods</a:t>
            </a:r>
          </a:p>
          <a:p>
            <a:pPr marL="460367" lvl="1" indent="-230184" algn="l">
              <a:lnSpc>
                <a:spcPts val="2409"/>
              </a:lnSpc>
              <a:buFont typeface="Arial"/>
              <a:buChar char="•"/>
            </a:pPr>
            <a:r>
              <a:rPr lang="en-US" sz="2132">
                <a:solidFill>
                  <a:srgbClr val="363178"/>
                </a:solidFill>
                <a:latin typeface="DM Sans"/>
                <a:ea typeface="DM Sans"/>
                <a:cs typeface="DM Sans"/>
                <a:sym typeface="DM Sans"/>
              </a:rPr>
              <a:t>Volunteer training and onboarding</a:t>
            </a:r>
          </a:p>
          <a:p>
            <a:pPr marL="460367" lvl="1" indent="-230184" algn="l">
              <a:lnSpc>
                <a:spcPts val="2409"/>
              </a:lnSpc>
              <a:buFont typeface="Arial"/>
              <a:buChar char="•"/>
            </a:pPr>
            <a:r>
              <a:rPr lang="en-US" sz="2132">
                <a:solidFill>
                  <a:srgbClr val="363178"/>
                </a:solidFill>
                <a:latin typeface="DM Sans"/>
                <a:ea typeface="DM Sans"/>
                <a:cs typeface="DM Sans"/>
                <a:sym typeface="DM Sans"/>
              </a:rPr>
              <a:t>Cleaning and Maintenance</a:t>
            </a:r>
          </a:p>
        </p:txBody>
      </p:sp>
      <p:sp>
        <p:nvSpPr>
          <p:cNvPr id="50" name="Freeform 45">
            <a:extLst>
              <a:ext uri="{FF2B5EF4-FFF2-40B4-BE49-F238E27FC236}">
                <a16:creationId xmlns:a16="http://schemas.microsoft.com/office/drawing/2014/main" id="{A7418D38-E3AD-E798-3367-FAA267717738}"/>
              </a:ext>
            </a:extLst>
          </p:cNvPr>
          <p:cNvSpPr/>
          <p:nvPr/>
        </p:nvSpPr>
        <p:spPr>
          <a:xfrm>
            <a:off x="13161739" y="9522179"/>
            <a:ext cx="769108" cy="769108"/>
          </a:xfrm>
          <a:custGeom>
            <a:avLst/>
            <a:gdLst/>
            <a:ahLst/>
            <a:cxnLst/>
            <a:rect l="l" t="t" r="r" b="b"/>
            <a:pathLst>
              <a:path w="769108" h="769108">
                <a:moveTo>
                  <a:pt x="0" y="0"/>
                </a:moveTo>
                <a:lnTo>
                  <a:pt x="769109" y="0"/>
                </a:lnTo>
                <a:lnTo>
                  <a:pt x="769109" y="769108"/>
                </a:lnTo>
                <a:lnTo>
                  <a:pt x="0" y="7691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51" name="TextBox 46">
            <a:extLst>
              <a:ext uri="{FF2B5EF4-FFF2-40B4-BE49-F238E27FC236}">
                <a16:creationId xmlns:a16="http://schemas.microsoft.com/office/drawing/2014/main" id="{B6B79C17-2FE6-740C-BCA6-DF834216A604}"/>
              </a:ext>
            </a:extLst>
          </p:cNvPr>
          <p:cNvSpPr txBox="1"/>
          <p:nvPr/>
        </p:nvSpPr>
        <p:spPr>
          <a:xfrm>
            <a:off x="11734600" y="5382776"/>
            <a:ext cx="3623387" cy="2447831"/>
          </a:xfrm>
          <a:prstGeom prst="rect">
            <a:avLst/>
          </a:prstGeom>
        </p:spPr>
        <p:txBody>
          <a:bodyPr lIns="0" tIns="0" rIns="0" bIns="0" rtlCol="0" anchor="t">
            <a:spAutoFit/>
          </a:bodyPr>
          <a:lstStyle/>
          <a:p>
            <a:pPr marL="460367" lvl="1" indent="-230184" algn="l">
              <a:lnSpc>
                <a:spcPts val="2409"/>
              </a:lnSpc>
              <a:buFont typeface="Arial"/>
              <a:buChar char="•"/>
            </a:pPr>
            <a:r>
              <a:rPr lang="en-US" sz="2132">
                <a:solidFill>
                  <a:srgbClr val="363178"/>
                </a:solidFill>
                <a:latin typeface="DM Sans"/>
                <a:ea typeface="DM Sans"/>
                <a:cs typeface="DM Sans"/>
                <a:sym typeface="DM Sans"/>
              </a:rPr>
              <a:t>Donor Reporting </a:t>
            </a:r>
          </a:p>
          <a:p>
            <a:pPr marL="460367" lvl="1" indent="-230184" algn="l">
              <a:lnSpc>
                <a:spcPts val="2409"/>
              </a:lnSpc>
              <a:buFont typeface="Arial"/>
              <a:buChar char="•"/>
            </a:pPr>
            <a:r>
              <a:rPr lang="en-US" sz="2132">
                <a:solidFill>
                  <a:srgbClr val="363178"/>
                </a:solidFill>
                <a:latin typeface="DM Sans"/>
                <a:ea typeface="DM Sans"/>
                <a:cs typeface="DM Sans"/>
                <a:sym typeface="DM Sans"/>
              </a:rPr>
              <a:t>Coordinating Weekly Volunteer Work</a:t>
            </a:r>
          </a:p>
          <a:p>
            <a:pPr marL="460367" lvl="1" indent="-230184" algn="l">
              <a:lnSpc>
                <a:spcPts val="2409"/>
              </a:lnSpc>
              <a:buFont typeface="Arial"/>
              <a:buChar char="•"/>
            </a:pPr>
            <a:r>
              <a:rPr lang="en-US" sz="2132">
                <a:solidFill>
                  <a:srgbClr val="363178"/>
                </a:solidFill>
                <a:latin typeface="DM Sans"/>
                <a:ea typeface="DM Sans"/>
                <a:cs typeface="DM Sans"/>
                <a:sym typeface="DM Sans"/>
              </a:rPr>
              <a:t>Strategic Planning and Decision-Making</a:t>
            </a:r>
          </a:p>
          <a:p>
            <a:pPr marL="460367" lvl="1" indent="-230184" algn="l">
              <a:lnSpc>
                <a:spcPts val="2409"/>
              </a:lnSpc>
              <a:buFont typeface="Arial"/>
              <a:buChar char="•"/>
            </a:pPr>
            <a:r>
              <a:rPr lang="en-US" sz="2132">
                <a:solidFill>
                  <a:srgbClr val="363178"/>
                </a:solidFill>
                <a:latin typeface="DM Sans"/>
                <a:ea typeface="DM Sans"/>
                <a:cs typeface="DM Sans"/>
                <a:sym typeface="DM Sans"/>
              </a:rPr>
              <a:t>Financial Oversight and Budgeting</a:t>
            </a:r>
          </a:p>
          <a:p>
            <a:pPr algn="l">
              <a:lnSpc>
                <a:spcPts val="2409"/>
              </a:lnSpc>
            </a:pPr>
            <a:endParaRPr lang="en-US" sz="2132">
              <a:solidFill>
                <a:srgbClr val="363178"/>
              </a:solidFill>
              <a:latin typeface="DM Sans"/>
              <a:ea typeface="DM Sans"/>
              <a:cs typeface="DM Sans"/>
              <a:sym typeface="DM Sans"/>
            </a:endParaRPr>
          </a:p>
        </p:txBody>
      </p:sp>
      <p:pic>
        <p:nvPicPr>
          <p:cNvPr id="52" name="图片 51">
            <a:extLst>
              <a:ext uri="{FF2B5EF4-FFF2-40B4-BE49-F238E27FC236}">
                <a16:creationId xmlns:a16="http://schemas.microsoft.com/office/drawing/2014/main" id="{246C930E-4DDC-2AE4-3DE7-A6B2B3BC086F}"/>
              </a:ext>
            </a:extLst>
          </p:cNvPr>
          <p:cNvPicPr>
            <a:picLocks noChangeAspect="1"/>
          </p:cNvPicPr>
          <p:nvPr/>
        </p:nvPicPr>
        <p:blipFill>
          <a:blip r:embed="rId14"/>
          <a:stretch>
            <a:fillRect/>
          </a:stretch>
        </p:blipFill>
        <p:spPr>
          <a:xfrm>
            <a:off x="1998557" y="5906526"/>
            <a:ext cx="3562535" cy="3351774"/>
          </a:xfrm>
          <a:prstGeom prst="rect">
            <a:avLst/>
          </a:prstGeom>
        </p:spPr>
      </p:pic>
      <p:pic>
        <p:nvPicPr>
          <p:cNvPr id="53" name="图片 47" descr="卡车停在路边&#10;&#10;AI 生成的内容可能不正确。">
            <a:extLst>
              <a:ext uri="{FF2B5EF4-FFF2-40B4-BE49-F238E27FC236}">
                <a16:creationId xmlns:a16="http://schemas.microsoft.com/office/drawing/2014/main" id="{21367FF3-F7BF-C506-31C0-939D3E48286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6856" y="2334647"/>
            <a:ext cx="3485661" cy="3351774"/>
          </a:xfrm>
          <a:prstGeom prst="rect">
            <a:avLst/>
          </a:prstGeom>
        </p:spPr>
      </p:pic>
      <p:sp>
        <p:nvSpPr>
          <p:cNvPr id="54" name="TextBox 4">
            <a:extLst>
              <a:ext uri="{FF2B5EF4-FFF2-40B4-BE49-F238E27FC236}">
                <a16:creationId xmlns:a16="http://schemas.microsoft.com/office/drawing/2014/main" id="{51D5A9DC-59B2-C79F-77CC-6BF280CEB63C}"/>
              </a:ext>
            </a:extLst>
          </p:cNvPr>
          <p:cNvSpPr txBox="1"/>
          <p:nvPr/>
        </p:nvSpPr>
        <p:spPr>
          <a:xfrm>
            <a:off x="1028699" y="400634"/>
            <a:ext cx="10255521" cy="1141338"/>
          </a:xfrm>
          <a:prstGeom prst="rect">
            <a:avLst/>
          </a:prstGeom>
        </p:spPr>
        <p:txBody>
          <a:bodyPr wrap="square" lIns="0" tIns="0" rIns="0" bIns="0" rtlCol="0" anchor="t">
            <a:spAutoFit/>
          </a:bodyPr>
          <a:lstStyle/>
          <a:p>
            <a:pPr algn="l">
              <a:lnSpc>
                <a:spcPts val="8909"/>
              </a:lnSpc>
            </a:pPr>
            <a:r>
              <a:rPr lang="en-US" sz="8099" b="1" dirty="0">
                <a:solidFill>
                  <a:srgbClr val="2C418D"/>
                </a:solidFill>
                <a:latin typeface="Lato Bold"/>
                <a:ea typeface="Lato Bold"/>
                <a:cs typeface="Lato Bold"/>
                <a:sym typeface="Lato Bold"/>
              </a:rPr>
              <a:t>S</a:t>
            </a:r>
            <a:r>
              <a:rPr lang="en-US" altLang="zh-CN" sz="8099" b="1" dirty="0">
                <a:solidFill>
                  <a:srgbClr val="2C418D"/>
                </a:solidFill>
                <a:latin typeface="Lato Bold"/>
                <a:ea typeface="Lato Bold"/>
                <a:cs typeface="Lato Bold"/>
                <a:sym typeface="Lato Bold"/>
              </a:rPr>
              <a:t>econdary</a:t>
            </a:r>
            <a:r>
              <a:rPr lang="en-US" sz="8099" b="1" dirty="0">
                <a:solidFill>
                  <a:srgbClr val="2C418D"/>
                </a:solidFill>
                <a:latin typeface="Lato Bold"/>
                <a:ea typeface="Lato Bold"/>
                <a:cs typeface="Lato Bold"/>
                <a:sym typeface="Lato Bold"/>
              </a:rPr>
              <a:t> Processes</a:t>
            </a:r>
          </a:p>
        </p:txBody>
      </p:sp>
    </p:spTree>
    <p:extLst>
      <p:ext uri="{BB962C8B-B14F-4D97-AF65-F5344CB8AC3E}">
        <p14:creationId xmlns:p14="http://schemas.microsoft.com/office/powerpoint/2010/main" val="33326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EF79"/>
        </a:solidFill>
        <a:effectLst/>
      </p:bgPr>
    </p:bg>
    <p:spTree>
      <p:nvGrpSpPr>
        <p:cNvPr id="1" name=""/>
        <p:cNvGrpSpPr/>
        <p:nvPr/>
      </p:nvGrpSpPr>
      <p:grpSpPr>
        <a:xfrm>
          <a:off x="0" y="0"/>
          <a:ext cx="0" cy="0"/>
          <a:chOff x="0" y="0"/>
          <a:chExt cx="0" cy="0"/>
        </a:xfrm>
      </p:grpSpPr>
      <p:sp>
        <p:nvSpPr>
          <p:cNvPr id="2" name="TextBox 2"/>
          <p:cNvSpPr txBox="1"/>
          <p:nvPr/>
        </p:nvSpPr>
        <p:spPr>
          <a:xfrm>
            <a:off x="295855" y="444623"/>
            <a:ext cx="17360786" cy="1585586"/>
          </a:xfrm>
          <a:prstGeom prst="rect">
            <a:avLst/>
          </a:prstGeom>
        </p:spPr>
        <p:txBody>
          <a:bodyPr lIns="0" tIns="0" rIns="0" bIns="0" rtlCol="0" anchor="t">
            <a:spAutoFit/>
          </a:bodyPr>
          <a:lstStyle/>
          <a:p>
            <a:pPr algn="l">
              <a:lnSpc>
                <a:spcPts val="6159"/>
              </a:lnSpc>
            </a:pPr>
            <a:r>
              <a:rPr lang="en-US" sz="5599" b="1">
                <a:solidFill>
                  <a:srgbClr val="2C418D"/>
                </a:solidFill>
                <a:latin typeface="Lato Bold"/>
                <a:ea typeface="Lato Bold"/>
                <a:cs typeface="Lato Bold"/>
                <a:sym typeface="Lato Bold"/>
              </a:rPr>
              <a:t>As-Is Process: Categorical Sorting, Quality Control &amp; Strategic Storage (Process 1)</a:t>
            </a:r>
          </a:p>
        </p:txBody>
      </p:sp>
      <p:sp>
        <p:nvSpPr>
          <p:cNvPr id="3" name="Freeform 3"/>
          <p:cNvSpPr/>
          <p:nvPr/>
        </p:nvSpPr>
        <p:spPr>
          <a:xfrm>
            <a:off x="17187957" y="731388"/>
            <a:ext cx="8089626" cy="4142240"/>
          </a:xfrm>
          <a:custGeom>
            <a:avLst/>
            <a:gdLst/>
            <a:ahLst/>
            <a:cxnLst/>
            <a:rect l="l" t="t" r="r" b="b"/>
            <a:pathLst>
              <a:path w="8089626" h="4142240">
                <a:moveTo>
                  <a:pt x="0" y="0"/>
                </a:moveTo>
                <a:lnTo>
                  <a:pt x="8089626" y="0"/>
                </a:lnTo>
                <a:lnTo>
                  <a:pt x="8089626" y="4142240"/>
                </a:lnTo>
                <a:lnTo>
                  <a:pt x="0" y="414224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flipH="1" flipV="1">
            <a:off x="16593472" y="6430682"/>
            <a:ext cx="9424910" cy="4906821"/>
          </a:xfrm>
          <a:custGeom>
            <a:avLst/>
            <a:gdLst/>
            <a:ahLst/>
            <a:cxnLst/>
            <a:rect l="l" t="t" r="r" b="b"/>
            <a:pathLst>
              <a:path w="9424910" h="4906821">
                <a:moveTo>
                  <a:pt x="9424910" y="4906821"/>
                </a:moveTo>
                <a:lnTo>
                  <a:pt x="0" y="4906821"/>
                </a:lnTo>
                <a:lnTo>
                  <a:pt x="0" y="0"/>
                </a:lnTo>
                <a:lnTo>
                  <a:pt x="9424910" y="0"/>
                </a:lnTo>
                <a:lnTo>
                  <a:pt x="9424910" y="490682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0" y="3918832"/>
            <a:ext cx="3024219" cy="945997"/>
            <a:chOff x="0" y="0"/>
            <a:chExt cx="712454" cy="222861"/>
          </a:xfrm>
        </p:grpSpPr>
        <p:sp>
          <p:nvSpPr>
            <p:cNvPr id="6" name="Freeform 6"/>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93B1B2"/>
            </a:solidFill>
          </p:spPr>
          <p:txBody>
            <a:bodyPr/>
            <a:lstStyle/>
            <a:p>
              <a:endParaRPr lang="en-US"/>
            </a:p>
          </p:txBody>
        </p:sp>
        <p:sp>
          <p:nvSpPr>
            <p:cNvPr id="7" name="TextBox 7"/>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8" name="Group 8"/>
          <p:cNvGrpSpPr/>
          <p:nvPr/>
        </p:nvGrpSpPr>
        <p:grpSpPr>
          <a:xfrm>
            <a:off x="6048438" y="3918832"/>
            <a:ext cx="3024219" cy="945997"/>
            <a:chOff x="0" y="0"/>
            <a:chExt cx="712454" cy="222861"/>
          </a:xfrm>
        </p:grpSpPr>
        <p:sp>
          <p:nvSpPr>
            <p:cNvPr id="9" name="Freeform 9"/>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5F8883"/>
            </a:solidFill>
          </p:spPr>
          <p:txBody>
            <a:bodyPr/>
            <a:lstStyle/>
            <a:p>
              <a:endParaRPr lang="en-US"/>
            </a:p>
          </p:txBody>
        </p:sp>
        <p:sp>
          <p:nvSpPr>
            <p:cNvPr id="10" name="TextBox 10"/>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11" name="Group 11"/>
          <p:cNvGrpSpPr/>
          <p:nvPr/>
        </p:nvGrpSpPr>
        <p:grpSpPr>
          <a:xfrm>
            <a:off x="3024219" y="3918832"/>
            <a:ext cx="3024219" cy="945997"/>
            <a:chOff x="0" y="0"/>
            <a:chExt cx="712454" cy="222861"/>
          </a:xfrm>
        </p:grpSpPr>
        <p:sp>
          <p:nvSpPr>
            <p:cNvPr id="12" name="Freeform 12"/>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9AC4AB"/>
            </a:solidFill>
          </p:spPr>
          <p:txBody>
            <a:bodyPr/>
            <a:lstStyle/>
            <a:p>
              <a:endParaRPr lang="en-US"/>
            </a:p>
          </p:txBody>
        </p:sp>
        <p:sp>
          <p:nvSpPr>
            <p:cNvPr id="13" name="TextBox 13"/>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14" name="Group 14"/>
          <p:cNvGrpSpPr/>
          <p:nvPr/>
        </p:nvGrpSpPr>
        <p:grpSpPr>
          <a:xfrm>
            <a:off x="9072657" y="3918832"/>
            <a:ext cx="3024219" cy="945997"/>
            <a:chOff x="0" y="0"/>
            <a:chExt cx="712454" cy="222861"/>
          </a:xfrm>
        </p:grpSpPr>
        <p:sp>
          <p:nvSpPr>
            <p:cNvPr id="15" name="Freeform 15"/>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4E7C7D"/>
            </a:solidFill>
          </p:spPr>
          <p:txBody>
            <a:bodyPr/>
            <a:lstStyle/>
            <a:p>
              <a:endParaRPr lang="en-US"/>
            </a:p>
          </p:txBody>
        </p:sp>
        <p:sp>
          <p:nvSpPr>
            <p:cNvPr id="16" name="TextBox 16"/>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17" name="Group 17"/>
          <p:cNvGrpSpPr/>
          <p:nvPr/>
        </p:nvGrpSpPr>
        <p:grpSpPr>
          <a:xfrm>
            <a:off x="12096876" y="3918832"/>
            <a:ext cx="3024219" cy="945997"/>
            <a:chOff x="0" y="0"/>
            <a:chExt cx="712454" cy="222861"/>
          </a:xfrm>
        </p:grpSpPr>
        <p:sp>
          <p:nvSpPr>
            <p:cNvPr id="18" name="Freeform 18"/>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3B5D5A"/>
            </a:solidFill>
          </p:spPr>
          <p:txBody>
            <a:bodyPr/>
            <a:lstStyle/>
            <a:p>
              <a:endParaRPr lang="en-US"/>
            </a:p>
          </p:txBody>
        </p:sp>
        <p:sp>
          <p:nvSpPr>
            <p:cNvPr id="19" name="TextBox 19"/>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20" name="Group 20"/>
          <p:cNvGrpSpPr/>
          <p:nvPr/>
        </p:nvGrpSpPr>
        <p:grpSpPr>
          <a:xfrm>
            <a:off x="15121095" y="3918832"/>
            <a:ext cx="3024219" cy="945997"/>
            <a:chOff x="0" y="0"/>
            <a:chExt cx="712454" cy="222861"/>
          </a:xfrm>
        </p:grpSpPr>
        <p:sp>
          <p:nvSpPr>
            <p:cNvPr id="21" name="Freeform 21"/>
            <p:cNvSpPr/>
            <p:nvPr/>
          </p:nvSpPr>
          <p:spPr>
            <a:xfrm>
              <a:off x="0" y="0"/>
              <a:ext cx="712454" cy="222861"/>
            </a:xfrm>
            <a:custGeom>
              <a:avLst/>
              <a:gdLst/>
              <a:ahLst/>
              <a:cxnLst/>
              <a:rect l="l" t="t" r="r" b="b"/>
              <a:pathLst>
                <a:path w="712454" h="222861">
                  <a:moveTo>
                    <a:pt x="0" y="0"/>
                  </a:moveTo>
                  <a:lnTo>
                    <a:pt x="712454" y="0"/>
                  </a:lnTo>
                  <a:lnTo>
                    <a:pt x="712454" y="222861"/>
                  </a:lnTo>
                  <a:lnTo>
                    <a:pt x="0" y="222861"/>
                  </a:lnTo>
                  <a:close/>
                </a:path>
              </a:pathLst>
            </a:custGeom>
            <a:solidFill>
              <a:srgbClr val="212D37"/>
            </a:solidFill>
          </p:spPr>
          <p:txBody>
            <a:bodyPr/>
            <a:lstStyle/>
            <a:p>
              <a:endParaRPr lang="en-US"/>
            </a:p>
          </p:txBody>
        </p:sp>
        <p:sp>
          <p:nvSpPr>
            <p:cNvPr id="22" name="TextBox 22"/>
            <p:cNvSpPr txBox="1"/>
            <p:nvPr/>
          </p:nvSpPr>
          <p:spPr>
            <a:xfrm>
              <a:off x="0" y="-47625"/>
              <a:ext cx="712454" cy="270486"/>
            </a:xfrm>
            <a:prstGeom prst="rect">
              <a:avLst/>
            </a:prstGeom>
          </p:spPr>
          <p:txBody>
            <a:bodyPr lIns="56793" tIns="56793" rIns="56793" bIns="56793" rtlCol="0" anchor="ctr"/>
            <a:lstStyle/>
            <a:p>
              <a:pPr algn="ctr">
                <a:lnSpc>
                  <a:spcPts val="3360"/>
                </a:lnSpc>
              </a:pPr>
              <a:endParaRPr/>
            </a:p>
          </p:txBody>
        </p:sp>
      </p:grpSp>
      <p:grpSp>
        <p:nvGrpSpPr>
          <p:cNvPr id="23" name="Group 23"/>
          <p:cNvGrpSpPr/>
          <p:nvPr/>
        </p:nvGrpSpPr>
        <p:grpSpPr>
          <a:xfrm>
            <a:off x="0" y="4864829"/>
            <a:ext cx="3024219" cy="5443974"/>
            <a:chOff x="0" y="0"/>
            <a:chExt cx="712454" cy="1282507"/>
          </a:xfrm>
        </p:grpSpPr>
        <p:sp>
          <p:nvSpPr>
            <p:cNvPr id="24" name="Freeform 24"/>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40000"/>
              </a:srgbClr>
            </a:solidFill>
          </p:spPr>
          <p:txBody>
            <a:bodyPr/>
            <a:lstStyle/>
            <a:p>
              <a:endParaRPr lang="en-US"/>
            </a:p>
          </p:txBody>
        </p:sp>
        <p:sp>
          <p:nvSpPr>
            <p:cNvPr id="25" name="TextBox 25"/>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26" name="Group 26"/>
          <p:cNvGrpSpPr/>
          <p:nvPr/>
        </p:nvGrpSpPr>
        <p:grpSpPr>
          <a:xfrm>
            <a:off x="6048438" y="4864829"/>
            <a:ext cx="3024219" cy="5443974"/>
            <a:chOff x="0" y="0"/>
            <a:chExt cx="712454" cy="1282507"/>
          </a:xfrm>
        </p:grpSpPr>
        <p:sp>
          <p:nvSpPr>
            <p:cNvPr id="27" name="Freeform 27"/>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40000"/>
              </a:srgbClr>
            </a:solidFill>
          </p:spPr>
          <p:txBody>
            <a:bodyPr/>
            <a:lstStyle/>
            <a:p>
              <a:endParaRPr lang="en-US"/>
            </a:p>
          </p:txBody>
        </p:sp>
        <p:sp>
          <p:nvSpPr>
            <p:cNvPr id="28" name="TextBox 28"/>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29" name="Group 29"/>
          <p:cNvGrpSpPr/>
          <p:nvPr/>
        </p:nvGrpSpPr>
        <p:grpSpPr>
          <a:xfrm>
            <a:off x="3024219" y="4864829"/>
            <a:ext cx="3024219" cy="5443974"/>
            <a:chOff x="0" y="0"/>
            <a:chExt cx="712454" cy="1282507"/>
          </a:xfrm>
        </p:grpSpPr>
        <p:sp>
          <p:nvSpPr>
            <p:cNvPr id="30" name="Freeform 30"/>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19608"/>
              </a:srgbClr>
            </a:solidFill>
          </p:spPr>
          <p:txBody>
            <a:bodyPr/>
            <a:lstStyle/>
            <a:p>
              <a:endParaRPr lang="en-US"/>
            </a:p>
          </p:txBody>
        </p:sp>
        <p:sp>
          <p:nvSpPr>
            <p:cNvPr id="31" name="TextBox 31"/>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32" name="Group 32"/>
          <p:cNvGrpSpPr/>
          <p:nvPr/>
        </p:nvGrpSpPr>
        <p:grpSpPr>
          <a:xfrm>
            <a:off x="9072657" y="4864829"/>
            <a:ext cx="3024219" cy="5443974"/>
            <a:chOff x="0" y="0"/>
            <a:chExt cx="712454" cy="1282507"/>
          </a:xfrm>
        </p:grpSpPr>
        <p:sp>
          <p:nvSpPr>
            <p:cNvPr id="33" name="Freeform 33"/>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19608"/>
              </a:srgbClr>
            </a:solidFill>
          </p:spPr>
          <p:txBody>
            <a:bodyPr/>
            <a:lstStyle/>
            <a:p>
              <a:endParaRPr lang="en-US"/>
            </a:p>
          </p:txBody>
        </p:sp>
        <p:sp>
          <p:nvSpPr>
            <p:cNvPr id="34" name="TextBox 34"/>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35" name="Group 35"/>
          <p:cNvGrpSpPr/>
          <p:nvPr/>
        </p:nvGrpSpPr>
        <p:grpSpPr>
          <a:xfrm>
            <a:off x="12096876" y="4864829"/>
            <a:ext cx="3024219" cy="5443974"/>
            <a:chOff x="0" y="0"/>
            <a:chExt cx="712454" cy="1282507"/>
          </a:xfrm>
        </p:grpSpPr>
        <p:sp>
          <p:nvSpPr>
            <p:cNvPr id="36" name="Freeform 36"/>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40000"/>
              </a:srgbClr>
            </a:solidFill>
          </p:spPr>
          <p:txBody>
            <a:bodyPr/>
            <a:lstStyle/>
            <a:p>
              <a:endParaRPr lang="en-US"/>
            </a:p>
          </p:txBody>
        </p:sp>
        <p:sp>
          <p:nvSpPr>
            <p:cNvPr id="37" name="TextBox 37"/>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38" name="Group 38"/>
          <p:cNvGrpSpPr/>
          <p:nvPr/>
        </p:nvGrpSpPr>
        <p:grpSpPr>
          <a:xfrm>
            <a:off x="15121095" y="4864829"/>
            <a:ext cx="3024219" cy="5443974"/>
            <a:chOff x="0" y="0"/>
            <a:chExt cx="712454" cy="1282507"/>
          </a:xfrm>
        </p:grpSpPr>
        <p:sp>
          <p:nvSpPr>
            <p:cNvPr id="39" name="Freeform 39"/>
            <p:cNvSpPr/>
            <p:nvPr/>
          </p:nvSpPr>
          <p:spPr>
            <a:xfrm>
              <a:off x="0" y="0"/>
              <a:ext cx="712454" cy="1282507"/>
            </a:xfrm>
            <a:custGeom>
              <a:avLst/>
              <a:gdLst/>
              <a:ahLst/>
              <a:cxnLst/>
              <a:rect l="l" t="t" r="r" b="b"/>
              <a:pathLst>
                <a:path w="712454" h="1282507">
                  <a:moveTo>
                    <a:pt x="0" y="0"/>
                  </a:moveTo>
                  <a:lnTo>
                    <a:pt x="712454" y="0"/>
                  </a:lnTo>
                  <a:lnTo>
                    <a:pt x="712454" y="1282507"/>
                  </a:lnTo>
                  <a:lnTo>
                    <a:pt x="0" y="1282507"/>
                  </a:lnTo>
                  <a:close/>
                </a:path>
              </a:pathLst>
            </a:custGeom>
            <a:solidFill>
              <a:srgbClr val="FFFFFF">
                <a:alpha val="19608"/>
              </a:srgbClr>
            </a:solidFill>
          </p:spPr>
          <p:txBody>
            <a:bodyPr/>
            <a:lstStyle/>
            <a:p>
              <a:endParaRPr lang="en-US"/>
            </a:p>
          </p:txBody>
        </p:sp>
        <p:sp>
          <p:nvSpPr>
            <p:cNvPr id="40" name="TextBox 40"/>
            <p:cNvSpPr txBox="1"/>
            <p:nvPr/>
          </p:nvSpPr>
          <p:spPr>
            <a:xfrm>
              <a:off x="0" y="-47625"/>
              <a:ext cx="712454" cy="1330132"/>
            </a:xfrm>
            <a:prstGeom prst="rect">
              <a:avLst/>
            </a:prstGeom>
          </p:spPr>
          <p:txBody>
            <a:bodyPr lIns="56793" tIns="56793" rIns="56793" bIns="56793" rtlCol="0" anchor="ctr"/>
            <a:lstStyle/>
            <a:p>
              <a:pPr algn="ctr">
                <a:lnSpc>
                  <a:spcPts val="3360"/>
                </a:lnSpc>
              </a:pPr>
              <a:endParaRPr/>
            </a:p>
          </p:txBody>
        </p:sp>
      </p:grpSp>
      <p:grpSp>
        <p:nvGrpSpPr>
          <p:cNvPr id="41" name="Group 41"/>
          <p:cNvGrpSpPr/>
          <p:nvPr/>
        </p:nvGrpSpPr>
        <p:grpSpPr>
          <a:xfrm rot="5400000">
            <a:off x="2803806" y="4228681"/>
            <a:ext cx="745828" cy="326300"/>
            <a:chOff x="0" y="0"/>
            <a:chExt cx="812800" cy="355600"/>
          </a:xfrm>
        </p:grpSpPr>
        <p:sp>
          <p:nvSpPr>
            <p:cNvPr id="42" name="Freeform 42"/>
            <p:cNvSpPr/>
            <p:nvPr/>
          </p:nvSpPr>
          <p:spPr>
            <a:xfrm>
              <a:off x="0" y="0"/>
              <a:ext cx="812800" cy="355600"/>
            </a:xfrm>
            <a:custGeom>
              <a:avLst/>
              <a:gdLst/>
              <a:ahLst/>
              <a:cxnLst/>
              <a:rect l="l" t="t" r="r" b="b"/>
              <a:pathLst>
                <a:path w="812800" h="355600">
                  <a:moveTo>
                    <a:pt x="406400" y="0"/>
                  </a:moveTo>
                  <a:lnTo>
                    <a:pt x="812800" y="355600"/>
                  </a:lnTo>
                  <a:lnTo>
                    <a:pt x="0" y="355600"/>
                  </a:lnTo>
                  <a:lnTo>
                    <a:pt x="406400" y="0"/>
                  </a:lnTo>
                  <a:close/>
                </a:path>
              </a:pathLst>
            </a:custGeom>
            <a:solidFill>
              <a:srgbClr val="93B1B2"/>
            </a:solidFill>
          </p:spPr>
          <p:txBody>
            <a:bodyPr/>
            <a:lstStyle/>
            <a:p>
              <a:endParaRPr lang="en-US"/>
            </a:p>
          </p:txBody>
        </p:sp>
        <p:sp>
          <p:nvSpPr>
            <p:cNvPr id="43" name="TextBox 43"/>
            <p:cNvSpPr txBox="1"/>
            <p:nvPr/>
          </p:nvSpPr>
          <p:spPr>
            <a:xfrm>
              <a:off x="127000" y="117475"/>
              <a:ext cx="558800" cy="212725"/>
            </a:xfrm>
            <a:prstGeom prst="rect">
              <a:avLst/>
            </a:prstGeom>
          </p:spPr>
          <p:txBody>
            <a:bodyPr lIns="56793" tIns="56793" rIns="56793" bIns="56793" rtlCol="0" anchor="ctr"/>
            <a:lstStyle/>
            <a:p>
              <a:pPr algn="ctr">
                <a:lnSpc>
                  <a:spcPts val="3360"/>
                </a:lnSpc>
              </a:pPr>
              <a:endParaRPr/>
            </a:p>
          </p:txBody>
        </p:sp>
      </p:grpSp>
      <p:grpSp>
        <p:nvGrpSpPr>
          <p:cNvPr id="44" name="Group 44"/>
          <p:cNvGrpSpPr/>
          <p:nvPr/>
        </p:nvGrpSpPr>
        <p:grpSpPr>
          <a:xfrm rot="5400000">
            <a:off x="5832388" y="4228681"/>
            <a:ext cx="745828" cy="326300"/>
            <a:chOff x="0" y="0"/>
            <a:chExt cx="812800" cy="355600"/>
          </a:xfrm>
        </p:grpSpPr>
        <p:sp>
          <p:nvSpPr>
            <p:cNvPr id="45" name="Freeform 45"/>
            <p:cNvSpPr/>
            <p:nvPr/>
          </p:nvSpPr>
          <p:spPr>
            <a:xfrm>
              <a:off x="0" y="0"/>
              <a:ext cx="812800" cy="355600"/>
            </a:xfrm>
            <a:custGeom>
              <a:avLst/>
              <a:gdLst/>
              <a:ahLst/>
              <a:cxnLst/>
              <a:rect l="l" t="t" r="r" b="b"/>
              <a:pathLst>
                <a:path w="812800" h="355600">
                  <a:moveTo>
                    <a:pt x="406400" y="0"/>
                  </a:moveTo>
                  <a:lnTo>
                    <a:pt x="812800" y="355600"/>
                  </a:lnTo>
                  <a:lnTo>
                    <a:pt x="0" y="355600"/>
                  </a:lnTo>
                  <a:lnTo>
                    <a:pt x="406400" y="0"/>
                  </a:lnTo>
                  <a:close/>
                </a:path>
              </a:pathLst>
            </a:custGeom>
            <a:solidFill>
              <a:srgbClr val="9AC4AB"/>
            </a:solidFill>
          </p:spPr>
          <p:txBody>
            <a:bodyPr/>
            <a:lstStyle/>
            <a:p>
              <a:endParaRPr lang="en-US"/>
            </a:p>
          </p:txBody>
        </p:sp>
        <p:sp>
          <p:nvSpPr>
            <p:cNvPr id="46" name="TextBox 46"/>
            <p:cNvSpPr txBox="1"/>
            <p:nvPr/>
          </p:nvSpPr>
          <p:spPr>
            <a:xfrm>
              <a:off x="127000" y="117475"/>
              <a:ext cx="558800" cy="212725"/>
            </a:xfrm>
            <a:prstGeom prst="rect">
              <a:avLst/>
            </a:prstGeom>
          </p:spPr>
          <p:txBody>
            <a:bodyPr lIns="56793" tIns="56793" rIns="56793" bIns="56793" rtlCol="0" anchor="ctr"/>
            <a:lstStyle/>
            <a:p>
              <a:pPr algn="ctr">
                <a:lnSpc>
                  <a:spcPts val="3360"/>
                </a:lnSpc>
              </a:pPr>
              <a:endParaRPr/>
            </a:p>
          </p:txBody>
        </p:sp>
      </p:grpSp>
      <p:grpSp>
        <p:nvGrpSpPr>
          <p:cNvPr id="47" name="Group 47"/>
          <p:cNvGrpSpPr/>
          <p:nvPr/>
        </p:nvGrpSpPr>
        <p:grpSpPr>
          <a:xfrm rot="5400000">
            <a:off x="8856607" y="4228681"/>
            <a:ext cx="745828" cy="326300"/>
            <a:chOff x="0" y="0"/>
            <a:chExt cx="812800" cy="355600"/>
          </a:xfrm>
        </p:grpSpPr>
        <p:sp>
          <p:nvSpPr>
            <p:cNvPr id="48" name="Freeform 48"/>
            <p:cNvSpPr/>
            <p:nvPr/>
          </p:nvSpPr>
          <p:spPr>
            <a:xfrm>
              <a:off x="0" y="0"/>
              <a:ext cx="812800" cy="355600"/>
            </a:xfrm>
            <a:custGeom>
              <a:avLst/>
              <a:gdLst/>
              <a:ahLst/>
              <a:cxnLst/>
              <a:rect l="l" t="t" r="r" b="b"/>
              <a:pathLst>
                <a:path w="812800" h="355600">
                  <a:moveTo>
                    <a:pt x="406400" y="0"/>
                  </a:moveTo>
                  <a:lnTo>
                    <a:pt x="812800" y="355600"/>
                  </a:lnTo>
                  <a:lnTo>
                    <a:pt x="0" y="355600"/>
                  </a:lnTo>
                  <a:lnTo>
                    <a:pt x="406400" y="0"/>
                  </a:lnTo>
                  <a:close/>
                </a:path>
              </a:pathLst>
            </a:custGeom>
            <a:solidFill>
              <a:srgbClr val="5F8883"/>
            </a:solidFill>
          </p:spPr>
          <p:txBody>
            <a:bodyPr/>
            <a:lstStyle/>
            <a:p>
              <a:endParaRPr lang="en-US"/>
            </a:p>
          </p:txBody>
        </p:sp>
        <p:sp>
          <p:nvSpPr>
            <p:cNvPr id="49" name="TextBox 49"/>
            <p:cNvSpPr txBox="1"/>
            <p:nvPr/>
          </p:nvSpPr>
          <p:spPr>
            <a:xfrm>
              <a:off x="127000" y="117475"/>
              <a:ext cx="558800" cy="212725"/>
            </a:xfrm>
            <a:prstGeom prst="rect">
              <a:avLst/>
            </a:prstGeom>
          </p:spPr>
          <p:txBody>
            <a:bodyPr lIns="56793" tIns="56793" rIns="56793" bIns="56793" rtlCol="0" anchor="ctr"/>
            <a:lstStyle/>
            <a:p>
              <a:pPr algn="ctr">
                <a:lnSpc>
                  <a:spcPts val="3360"/>
                </a:lnSpc>
              </a:pPr>
              <a:endParaRPr/>
            </a:p>
          </p:txBody>
        </p:sp>
      </p:grpSp>
      <p:grpSp>
        <p:nvGrpSpPr>
          <p:cNvPr id="50" name="Group 50"/>
          <p:cNvGrpSpPr/>
          <p:nvPr/>
        </p:nvGrpSpPr>
        <p:grpSpPr>
          <a:xfrm rot="5400000">
            <a:off x="11880826" y="4228681"/>
            <a:ext cx="745828" cy="326300"/>
            <a:chOff x="0" y="0"/>
            <a:chExt cx="812800" cy="355600"/>
          </a:xfrm>
        </p:grpSpPr>
        <p:sp>
          <p:nvSpPr>
            <p:cNvPr id="51" name="Freeform 51"/>
            <p:cNvSpPr/>
            <p:nvPr/>
          </p:nvSpPr>
          <p:spPr>
            <a:xfrm>
              <a:off x="0" y="0"/>
              <a:ext cx="812800" cy="355600"/>
            </a:xfrm>
            <a:custGeom>
              <a:avLst/>
              <a:gdLst/>
              <a:ahLst/>
              <a:cxnLst/>
              <a:rect l="l" t="t" r="r" b="b"/>
              <a:pathLst>
                <a:path w="812800" h="355600">
                  <a:moveTo>
                    <a:pt x="406400" y="0"/>
                  </a:moveTo>
                  <a:lnTo>
                    <a:pt x="812800" y="355600"/>
                  </a:lnTo>
                  <a:lnTo>
                    <a:pt x="0" y="355600"/>
                  </a:lnTo>
                  <a:lnTo>
                    <a:pt x="406400" y="0"/>
                  </a:lnTo>
                  <a:close/>
                </a:path>
              </a:pathLst>
            </a:custGeom>
            <a:solidFill>
              <a:srgbClr val="4E7C7D"/>
            </a:solidFill>
          </p:spPr>
          <p:txBody>
            <a:bodyPr/>
            <a:lstStyle/>
            <a:p>
              <a:endParaRPr lang="en-US"/>
            </a:p>
          </p:txBody>
        </p:sp>
        <p:sp>
          <p:nvSpPr>
            <p:cNvPr id="52" name="TextBox 52"/>
            <p:cNvSpPr txBox="1"/>
            <p:nvPr/>
          </p:nvSpPr>
          <p:spPr>
            <a:xfrm>
              <a:off x="127000" y="117475"/>
              <a:ext cx="558800" cy="212725"/>
            </a:xfrm>
            <a:prstGeom prst="rect">
              <a:avLst/>
            </a:prstGeom>
          </p:spPr>
          <p:txBody>
            <a:bodyPr lIns="56793" tIns="56793" rIns="56793" bIns="56793" rtlCol="0" anchor="ctr"/>
            <a:lstStyle/>
            <a:p>
              <a:pPr algn="ctr">
                <a:lnSpc>
                  <a:spcPts val="3360"/>
                </a:lnSpc>
              </a:pPr>
              <a:endParaRPr/>
            </a:p>
          </p:txBody>
        </p:sp>
      </p:grpSp>
      <p:grpSp>
        <p:nvGrpSpPr>
          <p:cNvPr id="53" name="Group 53"/>
          <p:cNvGrpSpPr/>
          <p:nvPr/>
        </p:nvGrpSpPr>
        <p:grpSpPr>
          <a:xfrm rot="5400000">
            <a:off x="14905045" y="4228681"/>
            <a:ext cx="745828" cy="326300"/>
            <a:chOff x="0" y="0"/>
            <a:chExt cx="812800" cy="355600"/>
          </a:xfrm>
        </p:grpSpPr>
        <p:sp>
          <p:nvSpPr>
            <p:cNvPr id="54" name="Freeform 54"/>
            <p:cNvSpPr/>
            <p:nvPr/>
          </p:nvSpPr>
          <p:spPr>
            <a:xfrm>
              <a:off x="0" y="0"/>
              <a:ext cx="812800" cy="355600"/>
            </a:xfrm>
            <a:custGeom>
              <a:avLst/>
              <a:gdLst/>
              <a:ahLst/>
              <a:cxnLst/>
              <a:rect l="l" t="t" r="r" b="b"/>
              <a:pathLst>
                <a:path w="812800" h="355600">
                  <a:moveTo>
                    <a:pt x="406400" y="0"/>
                  </a:moveTo>
                  <a:lnTo>
                    <a:pt x="812800" y="355600"/>
                  </a:lnTo>
                  <a:lnTo>
                    <a:pt x="0" y="355600"/>
                  </a:lnTo>
                  <a:lnTo>
                    <a:pt x="406400" y="0"/>
                  </a:lnTo>
                  <a:close/>
                </a:path>
              </a:pathLst>
            </a:custGeom>
            <a:solidFill>
              <a:srgbClr val="3B5D5A"/>
            </a:solidFill>
          </p:spPr>
          <p:txBody>
            <a:bodyPr/>
            <a:lstStyle/>
            <a:p>
              <a:endParaRPr lang="en-US"/>
            </a:p>
          </p:txBody>
        </p:sp>
        <p:sp>
          <p:nvSpPr>
            <p:cNvPr id="55" name="TextBox 55"/>
            <p:cNvSpPr txBox="1"/>
            <p:nvPr/>
          </p:nvSpPr>
          <p:spPr>
            <a:xfrm>
              <a:off x="127000" y="117475"/>
              <a:ext cx="558800" cy="212725"/>
            </a:xfrm>
            <a:prstGeom prst="rect">
              <a:avLst/>
            </a:prstGeom>
          </p:spPr>
          <p:txBody>
            <a:bodyPr lIns="56793" tIns="56793" rIns="56793" bIns="56793" rtlCol="0" anchor="ctr"/>
            <a:lstStyle/>
            <a:p>
              <a:pPr algn="ctr">
                <a:lnSpc>
                  <a:spcPts val="3360"/>
                </a:lnSpc>
              </a:pPr>
              <a:endParaRPr/>
            </a:p>
          </p:txBody>
        </p:sp>
      </p:grpSp>
      <p:sp>
        <p:nvSpPr>
          <p:cNvPr id="56" name="Freeform 56"/>
          <p:cNvSpPr/>
          <p:nvPr/>
        </p:nvSpPr>
        <p:spPr>
          <a:xfrm>
            <a:off x="865274" y="5294100"/>
            <a:ext cx="1302227" cy="695064"/>
          </a:xfrm>
          <a:custGeom>
            <a:avLst/>
            <a:gdLst/>
            <a:ahLst/>
            <a:cxnLst/>
            <a:rect l="l" t="t" r="r" b="b"/>
            <a:pathLst>
              <a:path w="1302227" h="695064">
                <a:moveTo>
                  <a:pt x="0" y="0"/>
                </a:moveTo>
                <a:lnTo>
                  <a:pt x="1302227" y="0"/>
                </a:lnTo>
                <a:lnTo>
                  <a:pt x="1302227" y="695064"/>
                </a:lnTo>
                <a:lnTo>
                  <a:pt x="0" y="6950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7" name="Freeform 57"/>
          <p:cNvSpPr/>
          <p:nvPr/>
        </p:nvSpPr>
        <p:spPr>
          <a:xfrm>
            <a:off x="4034649" y="5176952"/>
            <a:ext cx="1003358" cy="929360"/>
          </a:xfrm>
          <a:custGeom>
            <a:avLst/>
            <a:gdLst/>
            <a:ahLst/>
            <a:cxnLst/>
            <a:rect l="l" t="t" r="r" b="b"/>
            <a:pathLst>
              <a:path w="1003358" h="929360">
                <a:moveTo>
                  <a:pt x="0" y="0"/>
                </a:moveTo>
                <a:lnTo>
                  <a:pt x="1003359" y="0"/>
                </a:lnTo>
                <a:lnTo>
                  <a:pt x="1003359" y="929360"/>
                </a:lnTo>
                <a:lnTo>
                  <a:pt x="0" y="92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8" name="Freeform 58"/>
          <p:cNvSpPr/>
          <p:nvPr/>
        </p:nvSpPr>
        <p:spPr>
          <a:xfrm>
            <a:off x="7180155" y="5176952"/>
            <a:ext cx="854277" cy="854277"/>
          </a:xfrm>
          <a:custGeom>
            <a:avLst/>
            <a:gdLst/>
            <a:ahLst/>
            <a:cxnLst/>
            <a:rect l="l" t="t" r="r" b="b"/>
            <a:pathLst>
              <a:path w="854277" h="854277">
                <a:moveTo>
                  <a:pt x="0" y="0"/>
                </a:moveTo>
                <a:lnTo>
                  <a:pt x="854277" y="0"/>
                </a:lnTo>
                <a:lnTo>
                  <a:pt x="854277" y="854277"/>
                </a:lnTo>
                <a:lnTo>
                  <a:pt x="0" y="8542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9" name="Freeform 59"/>
          <p:cNvSpPr/>
          <p:nvPr/>
        </p:nvSpPr>
        <p:spPr>
          <a:xfrm>
            <a:off x="10206132" y="5235054"/>
            <a:ext cx="777662" cy="738072"/>
          </a:xfrm>
          <a:custGeom>
            <a:avLst/>
            <a:gdLst/>
            <a:ahLst/>
            <a:cxnLst/>
            <a:rect l="l" t="t" r="r" b="b"/>
            <a:pathLst>
              <a:path w="777662" h="738072">
                <a:moveTo>
                  <a:pt x="0" y="0"/>
                </a:moveTo>
                <a:lnTo>
                  <a:pt x="777662" y="0"/>
                </a:lnTo>
                <a:lnTo>
                  <a:pt x="777662" y="738072"/>
                </a:lnTo>
                <a:lnTo>
                  <a:pt x="0" y="7380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0" name="Freeform 60"/>
          <p:cNvSpPr/>
          <p:nvPr/>
        </p:nvSpPr>
        <p:spPr>
          <a:xfrm>
            <a:off x="13220826" y="5045776"/>
            <a:ext cx="1123189" cy="1191712"/>
          </a:xfrm>
          <a:custGeom>
            <a:avLst/>
            <a:gdLst/>
            <a:ahLst/>
            <a:cxnLst/>
            <a:rect l="l" t="t" r="r" b="b"/>
            <a:pathLst>
              <a:path w="1123189" h="1191712">
                <a:moveTo>
                  <a:pt x="0" y="0"/>
                </a:moveTo>
                <a:lnTo>
                  <a:pt x="1123189" y="0"/>
                </a:lnTo>
                <a:lnTo>
                  <a:pt x="1123189" y="1191712"/>
                </a:lnTo>
                <a:lnTo>
                  <a:pt x="0" y="11917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61" name="Freeform 61"/>
          <p:cNvSpPr/>
          <p:nvPr/>
        </p:nvSpPr>
        <p:spPr>
          <a:xfrm>
            <a:off x="16027977" y="5025342"/>
            <a:ext cx="1130427" cy="1080970"/>
          </a:xfrm>
          <a:custGeom>
            <a:avLst/>
            <a:gdLst/>
            <a:ahLst/>
            <a:cxnLst/>
            <a:rect l="l" t="t" r="r" b="b"/>
            <a:pathLst>
              <a:path w="1130427" h="1080970">
                <a:moveTo>
                  <a:pt x="0" y="0"/>
                </a:moveTo>
                <a:lnTo>
                  <a:pt x="1130427" y="0"/>
                </a:lnTo>
                <a:lnTo>
                  <a:pt x="1130427" y="1080970"/>
                </a:lnTo>
                <a:lnTo>
                  <a:pt x="0" y="10809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62" name="Freeform 62"/>
          <p:cNvSpPr/>
          <p:nvPr/>
        </p:nvSpPr>
        <p:spPr>
          <a:xfrm>
            <a:off x="14168657" y="1262077"/>
            <a:ext cx="2218605" cy="2218605"/>
          </a:xfrm>
          <a:custGeom>
            <a:avLst/>
            <a:gdLst/>
            <a:ahLst/>
            <a:cxnLst/>
            <a:rect l="l" t="t" r="r" b="b"/>
            <a:pathLst>
              <a:path w="2218605" h="2218605">
                <a:moveTo>
                  <a:pt x="0" y="0"/>
                </a:moveTo>
                <a:lnTo>
                  <a:pt x="2218605" y="0"/>
                </a:lnTo>
                <a:lnTo>
                  <a:pt x="2218605" y="2218605"/>
                </a:lnTo>
                <a:lnTo>
                  <a:pt x="0" y="2218605"/>
                </a:lnTo>
                <a:lnTo>
                  <a:pt x="0" y="0"/>
                </a:lnTo>
                <a:close/>
              </a:path>
            </a:pathLst>
          </a:custGeom>
          <a:blipFill>
            <a:blip r:embed="rId18"/>
            <a:stretch>
              <a:fillRect/>
            </a:stretch>
          </a:blipFill>
        </p:spPr>
        <p:txBody>
          <a:bodyPr/>
          <a:lstStyle/>
          <a:p>
            <a:endParaRPr lang="en-US"/>
          </a:p>
        </p:txBody>
      </p:sp>
      <p:sp>
        <p:nvSpPr>
          <p:cNvPr id="63" name="TextBox 63"/>
          <p:cNvSpPr txBox="1"/>
          <p:nvPr/>
        </p:nvSpPr>
        <p:spPr>
          <a:xfrm>
            <a:off x="560016" y="414552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Step 1</a:t>
            </a:r>
          </a:p>
        </p:txBody>
      </p:sp>
      <p:sp>
        <p:nvSpPr>
          <p:cNvPr id="64" name="TextBox 64"/>
          <p:cNvSpPr txBox="1"/>
          <p:nvPr/>
        </p:nvSpPr>
        <p:spPr>
          <a:xfrm>
            <a:off x="3584235" y="414552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Step 2</a:t>
            </a:r>
          </a:p>
        </p:txBody>
      </p:sp>
      <p:sp>
        <p:nvSpPr>
          <p:cNvPr id="65" name="TextBox 65"/>
          <p:cNvSpPr txBox="1"/>
          <p:nvPr/>
        </p:nvSpPr>
        <p:spPr>
          <a:xfrm>
            <a:off x="558057" y="6155903"/>
            <a:ext cx="1904187" cy="907031"/>
          </a:xfrm>
          <a:prstGeom prst="rect">
            <a:avLst/>
          </a:prstGeom>
        </p:spPr>
        <p:txBody>
          <a:bodyPr lIns="0" tIns="0" rIns="0" bIns="0" rtlCol="0" anchor="t">
            <a:spAutoFit/>
          </a:bodyPr>
          <a:lstStyle/>
          <a:p>
            <a:pPr algn="ctr">
              <a:lnSpc>
                <a:spcPts val="3756"/>
              </a:lnSpc>
            </a:pPr>
            <a:r>
              <a:rPr lang="en-US" sz="2683" b="1">
                <a:solidFill>
                  <a:srgbClr val="212D37"/>
                </a:solidFill>
                <a:latin typeface="Be Vietnam Ultra-Bold"/>
                <a:ea typeface="Be Vietnam Ultra-Bold"/>
                <a:cs typeface="Be Vietnam Ultra-Bold"/>
                <a:sym typeface="Be Vietnam Ultra-Bold"/>
              </a:rPr>
              <a:t>Initial Donation</a:t>
            </a:r>
          </a:p>
        </p:txBody>
      </p:sp>
      <p:sp>
        <p:nvSpPr>
          <p:cNvPr id="66" name="TextBox 66"/>
          <p:cNvSpPr txBox="1"/>
          <p:nvPr/>
        </p:nvSpPr>
        <p:spPr>
          <a:xfrm>
            <a:off x="341931" y="7335033"/>
            <a:ext cx="2348913" cy="1406211"/>
          </a:xfrm>
          <a:prstGeom prst="rect">
            <a:avLst/>
          </a:prstGeom>
        </p:spPr>
        <p:txBody>
          <a:bodyPr lIns="0" tIns="0" rIns="0" bIns="0" rtlCol="0" anchor="t">
            <a:spAutoFit/>
          </a:bodyPr>
          <a:lstStyle/>
          <a:p>
            <a:pPr algn="l">
              <a:lnSpc>
                <a:spcPts val="2817"/>
              </a:lnSpc>
            </a:pPr>
            <a:r>
              <a:rPr lang="en-US" sz="2012">
                <a:solidFill>
                  <a:srgbClr val="1E2D4F"/>
                </a:solidFill>
                <a:latin typeface="Inter"/>
                <a:ea typeface="Inter"/>
                <a:cs typeface="Inter"/>
                <a:sym typeface="Inter"/>
              </a:rPr>
              <a:t>Transportation team collects and unloads donated goods.</a:t>
            </a:r>
          </a:p>
        </p:txBody>
      </p:sp>
      <p:sp>
        <p:nvSpPr>
          <p:cNvPr id="67" name="TextBox 67"/>
          <p:cNvSpPr txBox="1"/>
          <p:nvPr/>
        </p:nvSpPr>
        <p:spPr>
          <a:xfrm>
            <a:off x="3584235" y="6155903"/>
            <a:ext cx="1904187" cy="907031"/>
          </a:xfrm>
          <a:prstGeom prst="rect">
            <a:avLst/>
          </a:prstGeom>
        </p:spPr>
        <p:txBody>
          <a:bodyPr lIns="0" tIns="0" rIns="0" bIns="0" rtlCol="0" anchor="t">
            <a:spAutoFit/>
          </a:bodyPr>
          <a:lstStyle/>
          <a:p>
            <a:pPr algn="ctr">
              <a:lnSpc>
                <a:spcPts val="3756"/>
              </a:lnSpc>
            </a:pPr>
            <a:r>
              <a:rPr lang="en-US" sz="2683" b="1">
                <a:solidFill>
                  <a:srgbClr val="212D37"/>
                </a:solidFill>
                <a:latin typeface="Be Vietnam Ultra-Bold"/>
                <a:ea typeface="Be Vietnam Ultra-Bold"/>
                <a:cs typeface="Be Vietnam Ultra-Bold"/>
                <a:sym typeface="Be Vietnam Ultra-Bold"/>
              </a:rPr>
              <a:t> Initial Sorting</a:t>
            </a:r>
          </a:p>
        </p:txBody>
      </p:sp>
      <p:sp>
        <p:nvSpPr>
          <p:cNvPr id="68" name="TextBox 68"/>
          <p:cNvSpPr txBox="1"/>
          <p:nvPr/>
        </p:nvSpPr>
        <p:spPr>
          <a:xfrm>
            <a:off x="3366150" y="7144363"/>
            <a:ext cx="2348913" cy="3135316"/>
          </a:xfrm>
          <a:prstGeom prst="rect">
            <a:avLst/>
          </a:prstGeom>
        </p:spPr>
        <p:txBody>
          <a:bodyPr lIns="0" tIns="0" rIns="0" bIns="0" rtlCol="0" anchor="t">
            <a:spAutoFit/>
          </a:bodyPr>
          <a:lstStyle/>
          <a:p>
            <a:pPr marL="391287" lvl="1" indent="-195643" algn="l">
              <a:lnSpc>
                <a:spcPts val="2537"/>
              </a:lnSpc>
              <a:buFont typeface="Arial"/>
              <a:buChar char="•"/>
            </a:pPr>
            <a:r>
              <a:rPr lang="en-US" sz="1812">
                <a:solidFill>
                  <a:srgbClr val="1E2D4F"/>
                </a:solidFill>
                <a:latin typeface="Inter"/>
                <a:ea typeface="Inter"/>
                <a:cs typeface="Inter"/>
                <a:sym typeface="Inter"/>
              </a:rPr>
              <a:t>Goods sorted into household, non-perishable, kitchen, and perishable items.</a:t>
            </a:r>
          </a:p>
          <a:p>
            <a:pPr marL="391287" lvl="1" indent="-195643" algn="l">
              <a:lnSpc>
                <a:spcPts val="2537"/>
              </a:lnSpc>
              <a:buFont typeface="Arial"/>
              <a:buChar char="•"/>
            </a:pPr>
            <a:r>
              <a:rPr lang="en-US" sz="1812">
                <a:solidFill>
                  <a:srgbClr val="1E2D4F"/>
                </a:solidFill>
                <a:latin typeface="Inter"/>
                <a:ea typeface="Inter"/>
                <a:cs typeface="Inter"/>
                <a:sym typeface="Inter"/>
              </a:rPr>
              <a:t>Sent to appropriate storage or meal prep.</a:t>
            </a:r>
          </a:p>
          <a:p>
            <a:pPr algn="l">
              <a:lnSpc>
                <a:spcPts val="2537"/>
              </a:lnSpc>
            </a:pPr>
            <a:endParaRPr lang="en-US" sz="1812">
              <a:solidFill>
                <a:srgbClr val="1E2D4F"/>
              </a:solidFill>
              <a:latin typeface="Inter"/>
              <a:ea typeface="Inter"/>
              <a:cs typeface="Inter"/>
              <a:sym typeface="Inter"/>
            </a:endParaRPr>
          </a:p>
        </p:txBody>
      </p:sp>
      <p:sp>
        <p:nvSpPr>
          <p:cNvPr id="69" name="TextBox 69"/>
          <p:cNvSpPr txBox="1"/>
          <p:nvPr/>
        </p:nvSpPr>
        <p:spPr>
          <a:xfrm>
            <a:off x="6655200" y="6146378"/>
            <a:ext cx="1904187" cy="825293"/>
          </a:xfrm>
          <a:prstGeom prst="rect">
            <a:avLst/>
          </a:prstGeom>
        </p:spPr>
        <p:txBody>
          <a:bodyPr lIns="0" tIns="0" rIns="0" bIns="0" rtlCol="0" anchor="t">
            <a:spAutoFit/>
          </a:bodyPr>
          <a:lstStyle/>
          <a:p>
            <a:pPr algn="ctr">
              <a:lnSpc>
                <a:spcPts val="3336"/>
              </a:lnSpc>
            </a:pPr>
            <a:r>
              <a:rPr lang="en-US" sz="2383" b="1">
                <a:solidFill>
                  <a:srgbClr val="212D37"/>
                </a:solidFill>
                <a:latin typeface="Be Vietnam Ultra-Bold"/>
                <a:ea typeface="Be Vietnam Ultra-Bold"/>
                <a:cs typeface="Be Vietnam Ultra-Bold"/>
                <a:sym typeface="Be Vietnam Ultra-Bold"/>
              </a:rPr>
              <a:t>Storage &amp; Expiry Check</a:t>
            </a:r>
          </a:p>
        </p:txBody>
      </p:sp>
      <p:sp>
        <p:nvSpPr>
          <p:cNvPr id="70" name="TextBox 70"/>
          <p:cNvSpPr txBox="1"/>
          <p:nvPr/>
        </p:nvSpPr>
        <p:spPr>
          <a:xfrm>
            <a:off x="6210474" y="7290794"/>
            <a:ext cx="2866461" cy="2854646"/>
          </a:xfrm>
          <a:prstGeom prst="rect">
            <a:avLst/>
          </a:prstGeom>
        </p:spPr>
        <p:txBody>
          <a:bodyPr lIns="0" tIns="0" rIns="0" bIns="0" rtlCol="0" anchor="t">
            <a:spAutoFit/>
          </a:bodyPr>
          <a:lstStyle/>
          <a:p>
            <a:pPr marL="348108" lvl="1" indent="-174054" algn="l">
              <a:lnSpc>
                <a:spcPts val="2257"/>
              </a:lnSpc>
              <a:buFont typeface="Arial"/>
              <a:buChar char="•"/>
            </a:pPr>
            <a:r>
              <a:rPr lang="en-US" sz="1612">
                <a:solidFill>
                  <a:srgbClr val="1E2D4F"/>
                </a:solidFill>
                <a:latin typeface="Inter"/>
                <a:ea typeface="Inter"/>
                <a:cs typeface="Inter"/>
                <a:sym typeface="Inter"/>
              </a:rPr>
              <a:t>Perishables checked for quality; good items repackaged, bad items discarded.</a:t>
            </a:r>
          </a:p>
          <a:p>
            <a:pPr marL="348108" lvl="1" indent="-174054" algn="l">
              <a:lnSpc>
                <a:spcPts val="2257"/>
              </a:lnSpc>
              <a:buFont typeface="Arial"/>
              <a:buChar char="•"/>
            </a:pPr>
            <a:r>
              <a:rPr lang="en-US" sz="1612">
                <a:solidFill>
                  <a:srgbClr val="1E2D4F"/>
                </a:solidFill>
                <a:latin typeface="Inter"/>
                <a:ea typeface="Inter"/>
                <a:cs typeface="Inter"/>
                <a:sym typeface="Inter"/>
              </a:rPr>
              <a:t>Other goods checked for expiry; expired items set aside, non-expired allocated to proper storage.</a:t>
            </a:r>
          </a:p>
          <a:p>
            <a:pPr algn="l">
              <a:lnSpc>
                <a:spcPts val="2257"/>
              </a:lnSpc>
            </a:pPr>
            <a:endParaRPr lang="en-US" sz="1612">
              <a:solidFill>
                <a:srgbClr val="1E2D4F"/>
              </a:solidFill>
              <a:latin typeface="Inter"/>
              <a:ea typeface="Inter"/>
              <a:cs typeface="Inter"/>
              <a:sym typeface="Inter"/>
            </a:endParaRPr>
          </a:p>
        </p:txBody>
      </p:sp>
      <p:sp>
        <p:nvSpPr>
          <p:cNvPr id="71" name="TextBox 71"/>
          <p:cNvSpPr txBox="1"/>
          <p:nvPr/>
        </p:nvSpPr>
        <p:spPr>
          <a:xfrm>
            <a:off x="9413414" y="6110818"/>
            <a:ext cx="2342705" cy="860853"/>
          </a:xfrm>
          <a:prstGeom prst="rect">
            <a:avLst/>
          </a:prstGeom>
        </p:spPr>
        <p:txBody>
          <a:bodyPr lIns="0" tIns="0" rIns="0" bIns="0" rtlCol="0" anchor="t">
            <a:spAutoFit/>
          </a:bodyPr>
          <a:lstStyle/>
          <a:p>
            <a:pPr algn="ctr">
              <a:lnSpc>
                <a:spcPts val="3476"/>
              </a:lnSpc>
            </a:pPr>
            <a:r>
              <a:rPr lang="en-US" sz="2483" b="1">
                <a:solidFill>
                  <a:srgbClr val="212D37"/>
                </a:solidFill>
                <a:latin typeface="Be Vietnam Ultra-Bold"/>
                <a:ea typeface="Be Vietnam Ultra-Bold"/>
                <a:cs typeface="Be Vietnam Ultra-Bold"/>
                <a:sym typeface="Be Vietnam Ultra-Bold"/>
              </a:rPr>
              <a:t>Meal Prep &amp; Store Transfer</a:t>
            </a:r>
          </a:p>
        </p:txBody>
      </p:sp>
      <p:sp>
        <p:nvSpPr>
          <p:cNvPr id="72" name="TextBox 72"/>
          <p:cNvSpPr txBox="1"/>
          <p:nvPr/>
        </p:nvSpPr>
        <p:spPr>
          <a:xfrm>
            <a:off x="9420507" y="7275824"/>
            <a:ext cx="2348913" cy="2463486"/>
          </a:xfrm>
          <a:prstGeom prst="rect">
            <a:avLst/>
          </a:prstGeom>
        </p:spPr>
        <p:txBody>
          <a:bodyPr lIns="0" tIns="0" rIns="0" bIns="0" rtlCol="0" anchor="t">
            <a:spAutoFit/>
          </a:bodyPr>
          <a:lstStyle/>
          <a:p>
            <a:pPr marL="434466" lvl="1" indent="-217233" algn="l">
              <a:lnSpc>
                <a:spcPts val="2817"/>
              </a:lnSpc>
              <a:buFont typeface="Arial"/>
              <a:buChar char="•"/>
            </a:pPr>
            <a:r>
              <a:rPr lang="en-US" sz="2012">
                <a:solidFill>
                  <a:srgbClr val="1E2D4F"/>
                </a:solidFill>
                <a:latin typeface="Inter"/>
                <a:ea typeface="Inter"/>
                <a:cs typeface="Inter"/>
                <a:sym typeface="Inter"/>
              </a:rPr>
              <a:t>Kitchen preps lunch boxes for sale.</a:t>
            </a:r>
          </a:p>
          <a:p>
            <a:pPr marL="434466" lvl="1" indent="-217233" algn="l">
              <a:lnSpc>
                <a:spcPts val="2817"/>
              </a:lnSpc>
              <a:buFont typeface="Arial"/>
              <a:buChar char="•"/>
            </a:pPr>
            <a:r>
              <a:rPr lang="en-US" sz="2012">
                <a:solidFill>
                  <a:srgbClr val="1E2D4F"/>
                </a:solidFill>
                <a:latin typeface="Inter"/>
                <a:ea typeface="Inter"/>
                <a:cs typeface="Inter"/>
                <a:sym typeface="Inter"/>
              </a:rPr>
              <a:t>All ready items sent to store for distribution.</a:t>
            </a:r>
          </a:p>
          <a:p>
            <a:pPr algn="l">
              <a:lnSpc>
                <a:spcPts val="2817"/>
              </a:lnSpc>
            </a:pPr>
            <a:endParaRPr lang="en-US" sz="2012">
              <a:solidFill>
                <a:srgbClr val="1E2D4F"/>
              </a:solidFill>
              <a:latin typeface="Inter"/>
              <a:ea typeface="Inter"/>
              <a:cs typeface="Inter"/>
              <a:sym typeface="Inter"/>
            </a:endParaRPr>
          </a:p>
        </p:txBody>
      </p:sp>
      <p:sp>
        <p:nvSpPr>
          <p:cNvPr id="73" name="TextBox 73"/>
          <p:cNvSpPr txBox="1"/>
          <p:nvPr/>
        </p:nvSpPr>
        <p:spPr>
          <a:xfrm>
            <a:off x="12416890" y="6284958"/>
            <a:ext cx="2348913" cy="770683"/>
          </a:xfrm>
          <a:prstGeom prst="rect">
            <a:avLst/>
          </a:prstGeom>
        </p:spPr>
        <p:txBody>
          <a:bodyPr lIns="0" tIns="0" rIns="0" bIns="0" rtlCol="0" anchor="t">
            <a:spAutoFit/>
          </a:bodyPr>
          <a:lstStyle/>
          <a:p>
            <a:pPr algn="ctr">
              <a:lnSpc>
                <a:spcPts val="3196"/>
              </a:lnSpc>
            </a:pPr>
            <a:r>
              <a:rPr lang="en-US" sz="2283" b="1">
                <a:solidFill>
                  <a:srgbClr val="212D37"/>
                </a:solidFill>
                <a:latin typeface="Be Vietnam Ultra-Bold"/>
                <a:ea typeface="Be Vietnam Ultra-Bold"/>
                <a:cs typeface="Be Vietnam Ultra-Bold"/>
                <a:sym typeface="Be Vietnam Ultra-Bold"/>
              </a:rPr>
              <a:t>Inventory Monitoring</a:t>
            </a:r>
          </a:p>
        </p:txBody>
      </p:sp>
      <p:sp>
        <p:nvSpPr>
          <p:cNvPr id="74" name="TextBox 74"/>
          <p:cNvSpPr txBox="1"/>
          <p:nvPr/>
        </p:nvSpPr>
        <p:spPr>
          <a:xfrm>
            <a:off x="12592176" y="7465216"/>
            <a:ext cx="2348913" cy="1406211"/>
          </a:xfrm>
          <a:prstGeom prst="rect">
            <a:avLst/>
          </a:prstGeom>
        </p:spPr>
        <p:txBody>
          <a:bodyPr lIns="0" tIns="0" rIns="0" bIns="0" rtlCol="0" anchor="t">
            <a:spAutoFit/>
          </a:bodyPr>
          <a:lstStyle/>
          <a:p>
            <a:pPr algn="l">
              <a:lnSpc>
                <a:spcPts val="2817"/>
              </a:lnSpc>
            </a:pPr>
            <a:r>
              <a:rPr lang="en-US" sz="2012">
                <a:solidFill>
                  <a:srgbClr val="1E2D4F"/>
                </a:solidFill>
                <a:latin typeface="Inter"/>
                <a:ea typeface="Inter"/>
                <a:cs typeface="Inter"/>
                <a:sym typeface="Inter"/>
              </a:rPr>
              <a:t>Staff regularly inspect inventory and adjust as needed.</a:t>
            </a:r>
          </a:p>
        </p:txBody>
      </p:sp>
      <p:sp>
        <p:nvSpPr>
          <p:cNvPr id="75" name="TextBox 75"/>
          <p:cNvSpPr txBox="1"/>
          <p:nvPr/>
        </p:nvSpPr>
        <p:spPr>
          <a:xfrm>
            <a:off x="15752454" y="415353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Challenges</a:t>
            </a:r>
          </a:p>
        </p:txBody>
      </p:sp>
      <p:sp>
        <p:nvSpPr>
          <p:cNvPr id="76" name="TextBox 76"/>
          <p:cNvSpPr txBox="1"/>
          <p:nvPr/>
        </p:nvSpPr>
        <p:spPr>
          <a:xfrm>
            <a:off x="15277959" y="6315862"/>
            <a:ext cx="3201208" cy="3873186"/>
          </a:xfrm>
          <a:prstGeom prst="rect">
            <a:avLst/>
          </a:prstGeom>
        </p:spPr>
        <p:txBody>
          <a:bodyPr lIns="0" tIns="0" rIns="0" bIns="0" rtlCol="0" anchor="t">
            <a:spAutoFit/>
          </a:bodyPr>
          <a:lstStyle/>
          <a:p>
            <a:pPr marL="434466" lvl="1" indent="-217233" algn="l">
              <a:lnSpc>
                <a:spcPts val="2817"/>
              </a:lnSpc>
              <a:buFont typeface="Arial"/>
              <a:buChar char="•"/>
            </a:pPr>
            <a:r>
              <a:rPr lang="en-US" sz="2012">
                <a:solidFill>
                  <a:srgbClr val="1E2D4F"/>
                </a:solidFill>
                <a:latin typeface="Inter"/>
                <a:ea typeface="Inter"/>
                <a:cs typeface="Inter"/>
                <a:sym typeface="Inter"/>
              </a:rPr>
              <a:t>Manual and Labour-Intensive</a:t>
            </a:r>
          </a:p>
          <a:p>
            <a:pPr marL="434466" lvl="1" indent="-217233" algn="l">
              <a:lnSpc>
                <a:spcPts val="2817"/>
              </a:lnSpc>
              <a:buFont typeface="Arial"/>
              <a:buChar char="•"/>
            </a:pPr>
            <a:r>
              <a:rPr lang="en-US" sz="2012">
                <a:solidFill>
                  <a:srgbClr val="1E2D4F"/>
                </a:solidFill>
                <a:latin typeface="Inter"/>
                <a:ea typeface="Inter"/>
                <a:cs typeface="Inter"/>
                <a:sym typeface="Inter"/>
              </a:rPr>
              <a:t>Inconsistent Standards</a:t>
            </a:r>
          </a:p>
          <a:p>
            <a:pPr marL="434466" lvl="1" indent="-217233" algn="l">
              <a:lnSpc>
                <a:spcPts val="2817"/>
              </a:lnSpc>
              <a:buFont typeface="Arial"/>
              <a:buChar char="•"/>
            </a:pPr>
            <a:r>
              <a:rPr lang="en-US" sz="2012">
                <a:solidFill>
                  <a:srgbClr val="1E2D4F"/>
                </a:solidFill>
                <a:latin typeface="Inter"/>
                <a:ea typeface="Inter"/>
                <a:cs typeface="Inter"/>
                <a:sym typeface="Inter"/>
              </a:rPr>
              <a:t>Repetitive Handovers</a:t>
            </a:r>
          </a:p>
          <a:p>
            <a:pPr marL="434466" lvl="1" indent="-217233" algn="l">
              <a:lnSpc>
                <a:spcPts val="2817"/>
              </a:lnSpc>
              <a:buFont typeface="Arial"/>
              <a:buChar char="•"/>
            </a:pPr>
            <a:r>
              <a:rPr lang="en-US" sz="2012">
                <a:solidFill>
                  <a:srgbClr val="1E2D4F"/>
                </a:solidFill>
                <a:latin typeface="Inter"/>
                <a:ea typeface="Inter"/>
                <a:cs typeface="Inter"/>
                <a:sym typeface="Inter"/>
              </a:rPr>
              <a:t>Limited Tracking and Visibility</a:t>
            </a:r>
          </a:p>
          <a:p>
            <a:pPr marL="434466" lvl="1" indent="-217233" algn="l">
              <a:lnSpc>
                <a:spcPts val="2817"/>
              </a:lnSpc>
              <a:buFont typeface="Arial"/>
              <a:buChar char="•"/>
            </a:pPr>
            <a:r>
              <a:rPr lang="en-US" sz="2012">
                <a:solidFill>
                  <a:srgbClr val="1E2D4F"/>
                </a:solidFill>
                <a:latin typeface="Inter"/>
                <a:ea typeface="Inter"/>
                <a:cs typeface="Inter"/>
                <a:sym typeface="Inter"/>
              </a:rPr>
              <a:t>Prone to Errors and Waste</a:t>
            </a:r>
          </a:p>
          <a:p>
            <a:pPr marL="434466" lvl="1" indent="-217233" algn="l">
              <a:lnSpc>
                <a:spcPts val="2817"/>
              </a:lnSpc>
              <a:buFont typeface="Arial"/>
              <a:buChar char="•"/>
            </a:pPr>
            <a:r>
              <a:rPr lang="en-US" sz="2012">
                <a:solidFill>
                  <a:srgbClr val="1E2D4F"/>
                </a:solidFill>
                <a:latin typeface="Inter"/>
                <a:ea typeface="Inter"/>
                <a:cs typeface="Inter"/>
                <a:sym typeface="Inter"/>
              </a:rPr>
              <a:t>Difficult to Scale</a:t>
            </a:r>
          </a:p>
          <a:p>
            <a:pPr algn="l">
              <a:lnSpc>
                <a:spcPts val="2817"/>
              </a:lnSpc>
            </a:pPr>
            <a:endParaRPr lang="en-US" sz="2012">
              <a:solidFill>
                <a:srgbClr val="1E2D4F"/>
              </a:solidFill>
              <a:latin typeface="Inter"/>
              <a:ea typeface="Inter"/>
              <a:cs typeface="Inter"/>
              <a:sym typeface="Inter"/>
            </a:endParaRPr>
          </a:p>
        </p:txBody>
      </p:sp>
      <p:sp>
        <p:nvSpPr>
          <p:cNvPr id="77" name="TextBox 77"/>
          <p:cNvSpPr txBox="1"/>
          <p:nvPr/>
        </p:nvSpPr>
        <p:spPr>
          <a:xfrm>
            <a:off x="6608454" y="414552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Step 3</a:t>
            </a:r>
          </a:p>
        </p:txBody>
      </p:sp>
      <p:sp>
        <p:nvSpPr>
          <p:cNvPr id="78" name="TextBox 78"/>
          <p:cNvSpPr txBox="1"/>
          <p:nvPr/>
        </p:nvSpPr>
        <p:spPr>
          <a:xfrm>
            <a:off x="9632673" y="414552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Step 4</a:t>
            </a:r>
          </a:p>
        </p:txBody>
      </p:sp>
      <p:sp>
        <p:nvSpPr>
          <p:cNvPr id="79" name="TextBox 79"/>
          <p:cNvSpPr txBox="1"/>
          <p:nvPr/>
        </p:nvSpPr>
        <p:spPr>
          <a:xfrm>
            <a:off x="12656892" y="4145526"/>
            <a:ext cx="1904187" cy="438490"/>
          </a:xfrm>
          <a:prstGeom prst="rect">
            <a:avLst/>
          </a:prstGeom>
        </p:spPr>
        <p:txBody>
          <a:bodyPr lIns="0" tIns="0" rIns="0" bIns="0" rtlCol="0" anchor="t">
            <a:spAutoFit/>
          </a:bodyPr>
          <a:lstStyle/>
          <a:p>
            <a:pPr algn="ctr">
              <a:lnSpc>
                <a:spcPts val="3756"/>
              </a:lnSpc>
            </a:pPr>
            <a:r>
              <a:rPr lang="en-US" sz="2683" b="1">
                <a:solidFill>
                  <a:srgbClr val="FFFFFF"/>
                </a:solidFill>
                <a:latin typeface="Be Vietnam Ultra-Bold"/>
                <a:ea typeface="Be Vietnam Ultra-Bold"/>
                <a:cs typeface="Be Vietnam Ultra-Bold"/>
                <a:sym typeface="Be Vietnam Ultra-Bold"/>
              </a:rPr>
              <a:t>Step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1496" y="8813146"/>
            <a:ext cx="7152149" cy="3662211"/>
          </a:xfrm>
          <a:custGeom>
            <a:avLst/>
            <a:gdLst/>
            <a:ahLst/>
            <a:cxnLst/>
            <a:rect l="l" t="t" r="r" b="b"/>
            <a:pathLst>
              <a:path w="7152149" h="3662211">
                <a:moveTo>
                  <a:pt x="0" y="0"/>
                </a:moveTo>
                <a:lnTo>
                  <a:pt x="7152149" y="0"/>
                </a:lnTo>
                <a:lnTo>
                  <a:pt x="7152149" y="3662212"/>
                </a:lnTo>
                <a:lnTo>
                  <a:pt x="0" y="36622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p:nvPr/>
        </p:nvGrpSpPr>
        <p:grpSpPr>
          <a:xfrm>
            <a:off x="11140200" y="-7414570"/>
            <a:ext cx="8699601" cy="9651032"/>
            <a:chOff x="0" y="0"/>
            <a:chExt cx="11599468" cy="12868043"/>
          </a:xfrm>
        </p:grpSpPr>
        <p:sp>
          <p:nvSpPr>
            <p:cNvPr id="4" name="Freeform 4"/>
            <p:cNvSpPr/>
            <p:nvPr/>
          </p:nvSpPr>
          <p:spPr>
            <a:xfrm rot="-10800000">
              <a:off x="0" y="6829098"/>
              <a:ext cx="11599468" cy="6038945"/>
            </a:xfrm>
            <a:custGeom>
              <a:avLst/>
              <a:gdLst/>
              <a:ahLst/>
              <a:cxnLst/>
              <a:rect l="l" t="t" r="r" b="b"/>
              <a:pathLst>
                <a:path w="11599468" h="6038945">
                  <a:moveTo>
                    <a:pt x="0" y="0"/>
                  </a:moveTo>
                  <a:lnTo>
                    <a:pt x="11599468" y="0"/>
                  </a:lnTo>
                  <a:lnTo>
                    <a:pt x="11599468" y="6038945"/>
                  </a:lnTo>
                  <a:lnTo>
                    <a:pt x="0" y="603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14353" y="2503785"/>
              <a:ext cx="9582246" cy="9390602"/>
            </a:xfrm>
            <a:custGeom>
              <a:avLst/>
              <a:gdLst/>
              <a:ahLst/>
              <a:cxnLst/>
              <a:rect l="l" t="t" r="r" b="b"/>
              <a:pathLst>
                <a:path w="9582246" h="9390602">
                  <a:moveTo>
                    <a:pt x="0" y="0"/>
                  </a:moveTo>
                  <a:lnTo>
                    <a:pt x="9582246" y="0"/>
                  </a:lnTo>
                  <a:lnTo>
                    <a:pt x="9582246" y="9390602"/>
                  </a:lnTo>
                  <a:lnTo>
                    <a:pt x="0" y="9390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484784" y="0"/>
              <a:ext cx="10629900" cy="10972800"/>
            </a:xfrm>
            <a:custGeom>
              <a:avLst/>
              <a:gdLst/>
              <a:ahLst/>
              <a:cxnLst/>
              <a:rect l="l" t="t" r="r" b="b"/>
              <a:pathLst>
                <a:path w="10629900" h="10972800">
                  <a:moveTo>
                    <a:pt x="0" y="0"/>
                  </a:moveTo>
                  <a:lnTo>
                    <a:pt x="10629900" y="0"/>
                  </a:lnTo>
                  <a:lnTo>
                    <a:pt x="10629900" y="10972800"/>
                  </a:lnTo>
                  <a:lnTo>
                    <a:pt x="0" y="10972800"/>
                  </a:lnTo>
                  <a:lnTo>
                    <a:pt x="0" y="0"/>
                  </a:lnTo>
                  <a:close/>
                </a:path>
              </a:pathLst>
            </a:custGeom>
            <a:blipFill>
              <a:blip r:embed="rId8"/>
              <a:stretch>
                <a:fillRect/>
              </a:stretch>
            </a:blipFill>
          </p:spPr>
          <p:txBody>
            <a:bodyPr/>
            <a:lstStyle/>
            <a:p>
              <a:endParaRPr lang="en-US"/>
            </a:p>
          </p:txBody>
        </p:sp>
      </p:grpSp>
      <p:sp>
        <p:nvSpPr>
          <p:cNvPr id="7" name="Freeform 7"/>
          <p:cNvSpPr/>
          <p:nvPr/>
        </p:nvSpPr>
        <p:spPr>
          <a:xfrm>
            <a:off x="10704558" y="2703558"/>
            <a:ext cx="6554742" cy="6554742"/>
          </a:xfrm>
          <a:custGeom>
            <a:avLst/>
            <a:gdLst/>
            <a:ahLst/>
            <a:cxnLst/>
            <a:rect l="l" t="t" r="r" b="b"/>
            <a:pathLst>
              <a:path w="6554742" h="6554742">
                <a:moveTo>
                  <a:pt x="0" y="0"/>
                </a:moveTo>
                <a:lnTo>
                  <a:pt x="6554742" y="0"/>
                </a:lnTo>
                <a:lnTo>
                  <a:pt x="6554742" y="6554742"/>
                </a:lnTo>
                <a:lnTo>
                  <a:pt x="0" y="6554742"/>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780940" y="2425318"/>
            <a:ext cx="8677051" cy="7472681"/>
          </a:xfrm>
          <a:prstGeom prst="rect">
            <a:avLst/>
          </a:prstGeom>
        </p:spPr>
        <p:txBody>
          <a:bodyPr lIns="0" tIns="0" rIns="0" bIns="0" rtlCol="0" anchor="t">
            <a:spAutoFit/>
          </a:bodyPr>
          <a:lstStyle/>
          <a:p>
            <a:pPr algn="just">
              <a:lnSpc>
                <a:spcPts val="3919"/>
              </a:lnSpc>
            </a:pPr>
            <a:r>
              <a:rPr lang="en-US" sz="2799" b="1">
                <a:solidFill>
                  <a:srgbClr val="2C418D"/>
                </a:solidFill>
                <a:latin typeface="Futura Bold"/>
                <a:ea typeface="Futura Bold"/>
                <a:cs typeface="Futura Bold"/>
                <a:sym typeface="Futura Bold"/>
              </a:rPr>
              <a:t>Customer Entry &amp; Membership Check:</a:t>
            </a:r>
          </a:p>
          <a:p>
            <a:pPr marL="604515" lvl="1" indent="-302257" algn="just">
              <a:lnSpc>
                <a:spcPts val="3919"/>
              </a:lnSpc>
              <a:buFont typeface="Arial"/>
              <a:buChar char="•"/>
            </a:pPr>
            <a:r>
              <a:rPr lang="en-US" sz="2799">
                <a:solidFill>
                  <a:srgbClr val="2C418D"/>
                </a:solidFill>
                <a:latin typeface="Futura"/>
                <a:ea typeface="Futura"/>
                <a:cs typeface="Futura"/>
                <a:sym typeface="Futura"/>
              </a:rPr>
              <a:t>Manual verification of membership at checkout; new members issued cards, replacements cost $5.</a:t>
            </a:r>
          </a:p>
          <a:p>
            <a:pPr algn="just">
              <a:lnSpc>
                <a:spcPts val="3919"/>
              </a:lnSpc>
            </a:pPr>
            <a:r>
              <a:rPr lang="en-US" sz="2799" b="1">
                <a:solidFill>
                  <a:srgbClr val="2C418D"/>
                </a:solidFill>
                <a:latin typeface="Futura Bold"/>
                <a:ea typeface="Futura Bold"/>
                <a:cs typeface="Futura Bold"/>
                <a:sym typeface="Futura Bold"/>
              </a:rPr>
              <a:t>Item Allocation &amp; Pricing:</a:t>
            </a:r>
          </a:p>
          <a:p>
            <a:pPr marL="604515" lvl="1" indent="-302257" algn="just">
              <a:lnSpc>
                <a:spcPts val="3919"/>
              </a:lnSpc>
              <a:buFont typeface="Arial"/>
              <a:buChar char="•"/>
            </a:pPr>
            <a:r>
              <a:rPr lang="en-US" sz="2799">
                <a:solidFill>
                  <a:srgbClr val="2C418D"/>
                </a:solidFill>
                <a:latin typeface="Futura"/>
                <a:ea typeface="Futura"/>
                <a:cs typeface="Futura"/>
                <a:sym typeface="Futura"/>
              </a:rPr>
              <a:t> Staff allocate three free items to members; vegetables weighed manually—fees for over 2kg; other items priced as needed.</a:t>
            </a:r>
          </a:p>
          <a:p>
            <a:pPr algn="just">
              <a:lnSpc>
                <a:spcPts val="3919"/>
              </a:lnSpc>
            </a:pPr>
            <a:r>
              <a:rPr lang="en-US" sz="2799" b="1">
                <a:solidFill>
                  <a:srgbClr val="2C418D"/>
                </a:solidFill>
                <a:latin typeface="Futura Bold"/>
                <a:ea typeface="Futura Bold"/>
                <a:cs typeface="Futura Bold"/>
                <a:sym typeface="Futura Bold"/>
              </a:rPr>
              <a:t>Payment &amp; Receipt:</a:t>
            </a:r>
          </a:p>
          <a:p>
            <a:pPr marL="604515" lvl="1" indent="-302257" algn="just">
              <a:lnSpc>
                <a:spcPts val="3919"/>
              </a:lnSpc>
              <a:buFont typeface="Arial"/>
              <a:buChar char="•"/>
            </a:pPr>
            <a:r>
              <a:rPr lang="en-US" sz="2799">
                <a:solidFill>
                  <a:srgbClr val="2C418D"/>
                </a:solidFill>
                <a:latin typeface="Futura"/>
                <a:ea typeface="Futura"/>
                <a:cs typeface="Futura"/>
                <a:sym typeface="Futura"/>
              </a:rPr>
              <a:t> Payment taken in cash or card; receipts often handwritten.</a:t>
            </a:r>
          </a:p>
          <a:p>
            <a:pPr algn="just">
              <a:lnSpc>
                <a:spcPts val="3919"/>
              </a:lnSpc>
            </a:pPr>
            <a:r>
              <a:rPr lang="en-US" sz="2799" b="1">
                <a:solidFill>
                  <a:srgbClr val="2C418D"/>
                </a:solidFill>
                <a:latin typeface="Futura Bold"/>
                <a:ea typeface="Futura Bold"/>
                <a:cs typeface="Futura Bold"/>
                <a:sym typeface="Futura Bold"/>
              </a:rPr>
              <a:t>Yard Access:</a:t>
            </a:r>
          </a:p>
          <a:p>
            <a:pPr marL="604515" lvl="1" indent="-302257" algn="just">
              <a:lnSpc>
                <a:spcPts val="3919"/>
              </a:lnSpc>
              <a:buFont typeface="Arial"/>
              <a:buChar char="•"/>
            </a:pPr>
            <a:r>
              <a:rPr lang="en-US" sz="2799">
                <a:solidFill>
                  <a:srgbClr val="2C418D"/>
                </a:solidFill>
                <a:latin typeface="Futura"/>
                <a:ea typeface="Futura"/>
                <a:cs typeface="Futura"/>
                <a:sym typeface="Futura"/>
              </a:rPr>
              <a:t> Customers access additional free goods in the yard.</a:t>
            </a:r>
          </a:p>
          <a:p>
            <a:pPr algn="just">
              <a:lnSpc>
                <a:spcPts val="3919"/>
              </a:lnSpc>
            </a:pPr>
            <a:endParaRPr lang="en-US" sz="2799">
              <a:solidFill>
                <a:srgbClr val="2C418D"/>
              </a:solidFill>
              <a:latin typeface="Futura"/>
              <a:ea typeface="Futura"/>
              <a:cs typeface="Futura"/>
              <a:sym typeface="Futura"/>
            </a:endParaRPr>
          </a:p>
          <a:p>
            <a:pPr algn="just">
              <a:lnSpc>
                <a:spcPts val="3919"/>
              </a:lnSpc>
            </a:pPr>
            <a:endParaRPr lang="en-US" sz="2799">
              <a:solidFill>
                <a:srgbClr val="2C418D"/>
              </a:solidFill>
              <a:latin typeface="Futura"/>
              <a:ea typeface="Futura"/>
              <a:cs typeface="Futura"/>
              <a:sym typeface="Futura"/>
            </a:endParaRPr>
          </a:p>
        </p:txBody>
      </p:sp>
      <p:sp>
        <p:nvSpPr>
          <p:cNvPr id="9" name="TextBox 9"/>
          <p:cNvSpPr txBox="1"/>
          <p:nvPr/>
        </p:nvSpPr>
        <p:spPr>
          <a:xfrm>
            <a:off x="925721" y="600711"/>
            <a:ext cx="17064541" cy="826126"/>
          </a:xfrm>
          <a:prstGeom prst="rect">
            <a:avLst/>
          </a:prstGeom>
        </p:spPr>
        <p:txBody>
          <a:bodyPr lIns="0" tIns="0" rIns="0" bIns="0" rtlCol="0" anchor="t">
            <a:spAutoFit/>
          </a:bodyPr>
          <a:lstStyle/>
          <a:p>
            <a:pPr algn="l">
              <a:lnSpc>
                <a:spcPts val="6379"/>
              </a:lnSpc>
            </a:pPr>
            <a:r>
              <a:rPr lang="en-US" sz="5799" b="1">
                <a:solidFill>
                  <a:srgbClr val="2C418D"/>
                </a:solidFill>
                <a:latin typeface="Lato Bold"/>
                <a:ea typeface="Lato Bold"/>
                <a:cs typeface="Lato Bold"/>
                <a:sym typeface="Lato Bold"/>
              </a:rPr>
              <a:t>As-Is: Customer Service &amp; Checkout (Process 2)</a:t>
            </a:r>
          </a:p>
        </p:txBody>
      </p:sp>
      <p:sp>
        <p:nvSpPr>
          <p:cNvPr id="10" name="TextBox 10"/>
          <p:cNvSpPr txBox="1"/>
          <p:nvPr/>
        </p:nvSpPr>
        <p:spPr>
          <a:xfrm>
            <a:off x="11935761" y="3425689"/>
            <a:ext cx="4851635" cy="4996181"/>
          </a:xfrm>
          <a:prstGeom prst="rect">
            <a:avLst/>
          </a:prstGeom>
        </p:spPr>
        <p:txBody>
          <a:bodyPr lIns="0" tIns="0" rIns="0" bIns="0" rtlCol="0" anchor="t">
            <a:spAutoFit/>
          </a:bodyPr>
          <a:lstStyle/>
          <a:p>
            <a:pPr algn="ctr">
              <a:lnSpc>
                <a:spcPts val="3919"/>
              </a:lnSpc>
            </a:pPr>
            <a:r>
              <a:rPr lang="en-US" sz="2799" b="1">
                <a:solidFill>
                  <a:srgbClr val="2C418D"/>
                </a:solidFill>
                <a:latin typeface="Futura Bold"/>
                <a:ea typeface="Futura Bold"/>
                <a:cs typeface="Futura Bold"/>
                <a:sym typeface="Futura Bold"/>
              </a:rPr>
              <a:t>Challenges:</a:t>
            </a:r>
          </a:p>
          <a:p>
            <a:pPr marL="604515" lvl="1" indent="-302257" algn="l">
              <a:lnSpc>
                <a:spcPts val="3919"/>
              </a:lnSpc>
              <a:buFont typeface="Arial"/>
              <a:buChar char="•"/>
            </a:pPr>
            <a:r>
              <a:rPr lang="en-US" sz="2799">
                <a:solidFill>
                  <a:srgbClr val="2C418D"/>
                </a:solidFill>
                <a:latin typeface="Futura"/>
                <a:ea typeface="Futura"/>
                <a:cs typeface="Futura"/>
                <a:sym typeface="Futura"/>
              </a:rPr>
              <a:t>Manual steps, slow checkout</a:t>
            </a:r>
          </a:p>
          <a:p>
            <a:pPr marL="604515" lvl="1" indent="-302257" algn="l">
              <a:lnSpc>
                <a:spcPts val="3919"/>
              </a:lnSpc>
              <a:buFont typeface="Arial"/>
              <a:buChar char="•"/>
            </a:pPr>
            <a:r>
              <a:rPr lang="en-US" sz="2799">
                <a:solidFill>
                  <a:srgbClr val="2C418D"/>
                </a:solidFill>
                <a:latin typeface="Futura"/>
                <a:ea typeface="Futura"/>
                <a:cs typeface="Futura"/>
                <a:sym typeface="Futura"/>
              </a:rPr>
              <a:t>Prone to errors and inconsistencies</a:t>
            </a:r>
          </a:p>
          <a:p>
            <a:pPr marL="604515" lvl="1" indent="-302257" algn="l">
              <a:lnSpc>
                <a:spcPts val="3919"/>
              </a:lnSpc>
              <a:buFont typeface="Arial"/>
              <a:buChar char="•"/>
            </a:pPr>
            <a:r>
              <a:rPr lang="en-US" sz="2799">
                <a:solidFill>
                  <a:srgbClr val="2C418D"/>
                </a:solidFill>
                <a:latin typeface="Futura"/>
                <a:ea typeface="Futura"/>
                <a:cs typeface="Futura"/>
                <a:sym typeface="Futura"/>
              </a:rPr>
              <a:t>Difficult to track transactions and inventory</a:t>
            </a:r>
          </a:p>
          <a:p>
            <a:pPr marL="604515" lvl="1" indent="-302257" algn="l">
              <a:lnSpc>
                <a:spcPts val="3919"/>
              </a:lnSpc>
              <a:buFont typeface="Arial"/>
              <a:buChar char="•"/>
            </a:pPr>
            <a:r>
              <a:rPr lang="en-US" sz="2799">
                <a:solidFill>
                  <a:srgbClr val="2C418D"/>
                </a:solidFill>
                <a:latin typeface="Futura"/>
                <a:ea typeface="Futura"/>
                <a:cs typeface="Futura"/>
                <a:sym typeface="Futura"/>
              </a:rPr>
              <a:t>Stressful for staff and volunteers</a:t>
            </a:r>
          </a:p>
          <a:p>
            <a:pPr algn="l">
              <a:lnSpc>
                <a:spcPts val="3919"/>
              </a:lnSpc>
            </a:pPr>
            <a:endParaRPr lang="en-US" sz="2799">
              <a:solidFill>
                <a:srgbClr val="2C418D"/>
              </a:solidFill>
              <a:latin typeface="Futura"/>
              <a:ea typeface="Futura"/>
              <a:cs typeface="Futura"/>
              <a:sym typeface="Futura"/>
            </a:endParaRPr>
          </a:p>
        </p:txBody>
      </p:sp>
      <p:sp>
        <p:nvSpPr>
          <p:cNvPr id="11" name="Freeform 11">
            <a:extLst>
              <a:ext uri="{FF2B5EF4-FFF2-40B4-BE49-F238E27FC236}">
                <a16:creationId xmlns:a16="http://schemas.microsoft.com/office/drawing/2014/main" id="{2F15962A-9011-E177-CC2B-E47F2C272069}"/>
              </a:ext>
            </a:extLst>
          </p:cNvPr>
          <p:cNvSpPr/>
          <p:nvPr/>
        </p:nvSpPr>
        <p:spPr>
          <a:xfrm>
            <a:off x="15678094" y="1856701"/>
            <a:ext cx="2218605" cy="2218605"/>
          </a:xfrm>
          <a:custGeom>
            <a:avLst/>
            <a:gdLst/>
            <a:ahLst/>
            <a:cxnLst/>
            <a:rect l="l" t="t" r="r" b="b"/>
            <a:pathLst>
              <a:path w="2218605" h="2218605">
                <a:moveTo>
                  <a:pt x="0" y="0"/>
                </a:moveTo>
                <a:lnTo>
                  <a:pt x="2218605" y="0"/>
                </a:lnTo>
                <a:lnTo>
                  <a:pt x="2218605" y="2218605"/>
                </a:lnTo>
                <a:lnTo>
                  <a:pt x="0" y="2218605"/>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1496" y="8813146"/>
            <a:ext cx="7152149" cy="3662211"/>
          </a:xfrm>
          <a:custGeom>
            <a:avLst/>
            <a:gdLst/>
            <a:ahLst/>
            <a:cxnLst/>
            <a:rect l="l" t="t" r="r" b="b"/>
            <a:pathLst>
              <a:path w="7152149" h="3662211">
                <a:moveTo>
                  <a:pt x="0" y="0"/>
                </a:moveTo>
                <a:lnTo>
                  <a:pt x="7152149" y="0"/>
                </a:lnTo>
                <a:lnTo>
                  <a:pt x="7152149" y="3662212"/>
                </a:lnTo>
                <a:lnTo>
                  <a:pt x="0" y="36622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p:nvPr/>
        </p:nvGrpSpPr>
        <p:grpSpPr>
          <a:xfrm>
            <a:off x="15490000" y="9049000"/>
            <a:ext cx="1904170" cy="418600"/>
            <a:chOff x="0" y="0"/>
            <a:chExt cx="2538894" cy="558133"/>
          </a:xfrm>
        </p:grpSpPr>
        <p:grpSp>
          <p:nvGrpSpPr>
            <p:cNvPr id="4" name="Group 4"/>
            <p:cNvGrpSpPr/>
            <p:nvPr/>
          </p:nvGrpSpPr>
          <p:grpSpPr>
            <a:xfrm>
              <a:off x="0" y="0"/>
              <a:ext cx="2538894" cy="558133"/>
              <a:chOff x="0" y="0"/>
              <a:chExt cx="501510" cy="110249"/>
            </a:xfrm>
          </p:grpSpPr>
          <p:sp>
            <p:nvSpPr>
              <p:cNvPr id="5" name="Freeform 5"/>
              <p:cNvSpPr/>
              <p:nvPr/>
            </p:nvSpPr>
            <p:spPr>
              <a:xfrm>
                <a:off x="0" y="0"/>
                <a:ext cx="501510" cy="110249"/>
              </a:xfrm>
              <a:custGeom>
                <a:avLst/>
                <a:gdLst/>
                <a:ahLst/>
                <a:cxnLst/>
                <a:rect l="l" t="t" r="r" b="b"/>
                <a:pathLst>
                  <a:path w="501510" h="110249">
                    <a:moveTo>
                      <a:pt x="55124" y="0"/>
                    </a:moveTo>
                    <a:lnTo>
                      <a:pt x="446386" y="0"/>
                    </a:lnTo>
                    <a:cubicBezTo>
                      <a:pt x="461005" y="0"/>
                      <a:pt x="475027" y="5808"/>
                      <a:pt x="485364" y="16146"/>
                    </a:cubicBezTo>
                    <a:cubicBezTo>
                      <a:pt x="495702" y="26483"/>
                      <a:pt x="501510" y="40504"/>
                      <a:pt x="501510" y="55124"/>
                    </a:cubicBezTo>
                    <a:lnTo>
                      <a:pt x="501510" y="55124"/>
                    </a:lnTo>
                    <a:cubicBezTo>
                      <a:pt x="501510" y="85569"/>
                      <a:pt x="476830" y="110249"/>
                      <a:pt x="446386" y="110249"/>
                    </a:cubicBezTo>
                    <a:lnTo>
                      <a:pt x="55124" y="110249"/>
                    </a:lnTo>
                    <a:cubicBezTo>
                      <a:pt x="24680" y="110249"/>
                      <a:pt x="0" y="85569"/>
                      <a:pt x="0" y="55124"/>
                    </a:cubicBezTo>
                    <a:lnTo>
                      <a:pt x="0" y="55124"/>
                    </a:lnTo>
                    <a:cubicBezTo>
                      <a:pt x="0" y="24680"/>
                      <a:pt x="24680" y="0"/>
                      <a:pt x="55124" y="0"/>
                    </a:cubicBezTo>
                    <a:close/>
                  </a:path>
                </a:pathLst>
              </a:custGeom>
              <a:gradFill rotWithShape="1">
                <a:gsLst>
                  <a:gs pos="0">
                    <a:srgbClr val="04428D">
                      <a:alpha val="100000"/>
                    </a:srgbClr>
                  </a:gs>
                  <a:gs pos="100000">
                    <a:srgbClr val="C5E32E">
                      <a:alpha val="100000"/>
                    </a:srgbClr>
                  </a:gs>
                </a:gsLst>
                <a:lin ang="0"/>
              </a:gradFill>
            </p:spPr>
            <p:txBody>
              <a:bodyPr/>
              <a:lstStyle/>
              <a:p>
                <a:endParaRPr lang="en-US"/>
              </a:p>
            </p:txBody>
          </p:sp>
          <p:sp>
            <p:nvSpPr>
              <p:cNvPr id="6" name="TextBox 6"/>
              <p:cNvSpPr txBox="1"/>
              <p:nvPr/>
            </p:nvSpPr>
            <p:spPr>
              <a:xfrm>
                <a:off x="0" y="-76200"/>
                <a:ext cx="501510" cy="18644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60661" y="55328"/>
              <a:ext cx="2417572" cy="380803"/>
            </a:xfrm>
            <a:prstGeom prst="rect">
              <a:avLst/>
            </a:prstGeom>
          </p:spPr>
          <p:txBody>
            <a:bodyPr lIns="0" tIns="0" rIns="0" bIns="0" rtlCol="0" anchor="t">
              <a:spAutoFit/>
            </a:bodyPr>
            <a:lstStyle/>
            <a:p>
              <a:pPr algn="ctr">
                <a:lnSpc>
                  <a:spcPts val="2239"/>
                </a:lnSpc>
              </a:pPr>
              <a:r>
                <a:rPr lang="en-US" sz="1599">
                  <a:solidFill>
                    <a:srgbClr val="FFFFFF"/>
                  </a:solidFill>
                  <a:latin typeface="Futura"/>
                  <a:ea typeface="Futura"/>
                  <a:cs typeface="Futura"/>
                  <a:sym typeface="Futura"/>
                </a:rPr>
                <a:t>Fact check:</a:t>
              </a:r>
            </a:p>
          </p:txBody>
        </p:sp>
      </p:grpSp>
      <p:grpSp>
        <p:nvGrpSpPr>
          <p:cNvPr id="8" name="Group 8"/>
          <p:cNvGrpSpPr/>
          <p:nvPr/>
        </p:nvGrpSpPr>
        <p:grpSpPr>
          <a:xfrm>
            <a:off x="11140200" y="-7414570"/>
            <a:ext cx="8699601" cy="9651032"/>
            <a:chOff x="0" y="0"/>
            <a:chExt cx="11599468" cy="12868043"/>
          </a:xfrm>
        </p:grpSpPr>
        <p:sp>
          <p:nvSpPr>
            <p:cNvPr id="9" name="Freeform 9"/>
            <p:cNvSpPr/>
            <p:nvPr/>
          </p:nvSpPr>
          <p:spPr>
            <a:xfrm rot="-10800000">
              <a:off x="0" y="6829098"/>
              <a:ext cx="11599468" cy="6038945"/>
            </a:xfrm>
            <a:custGeom>
              <a:avLst/>
              <a:gdLst/>
              <a:ahLst/>
              <a:cxnLst/>
              <a:rect l="l" t="t" r="r" b="b"/>
              <a:pathLst>
                <a:path w="11599468" h="6038945">
                  <a:moveTo>
                    <a:pt x="0" y="0"/>
                  </a:moveTo>
                  <a:lnTo>
                    <a:pt x="11599468" y="0"/>
                  </a:lnTo>
                  <a:lnTo>
                    <a:pt x="11599468" y="6038945"/>
                  </a:lnTo>
                  <a:lnTo>
                    <a:pt x="0" y="603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414353" y="2503785"/>
              <a:ext cx="9582246" cy="9390602"/>
            </a:xfrm>
            <a:custGeom>
              <a:avLst/>
              <a:gdLst/>
              <a:ahLst/>
              <a:cxnLst/>
              <a:rect l="l" t="t" r="r" b="b"/>
              <a:pathLst>
                <a:path w="9582246" h="9390602">
                  <a:moveTo>
                    <a:pt x="0" y="0"/>
                  </a:moveTo>
                  <a:lnTo>
                    <a:pt x="9582246" y="0"/>
                  </a:lnTo>
                  <a:lnTo>
                    <a:pt x="9582246" y="9390602"/>
                  </a:lnTo>
                  <a:lnTo>
                    <a:pt x="0" y="9390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484784" y="0"/>
              <a:ext cx="10629900" cy="10972800"/>
            </a:xfrm>
            <a:custGeom>
              <a:avLst/>
              <a:gdLst/>
              <a:ahLst/>
              <a:cxnLst/>
              <a:rect l="l" t="t" r="r" b="b"/>
              <a:pathLst>
                <a:path w="10629900" h="10972800">
                  <a:moveTo>
                    <a:pt x="0" y="0"/>
                  </a:moveTo>
                  <a:lnTo>
                    <a:pt x="10629900" y="0"/>
                  </a:lnTo>
                  <a:lnTo>
                    <a:pt x="10629900" y="10972800"/>
                  </a:lnTo>
                  <a:lnTo>
                    <a:pt x="0" y="10972800"/>
                  </a:lnTo>
                  <a:lnTo>
                    <a:pt x="0" y="0"/>
                  </a:lnTo>
                  <a:close/>
                </a:path>
              </a:pathLst>
            </a:custGeom>
            <a:blipFill>
              <a:blip r:embed="rId8"/>
              <a:stretch>
                <a:fillRect/>
              </a:stretch>
            </a:blipFill>
          </p:spPr>
          <p:txBody>
            <a:bodyPr/>
            <a:lstStyle/>
            <a:p>
              <a:endParaRPr lang="en-US"/>
            </a:p>
          </p:txBody>
        </p:sp>
      </p:grpSp>
      <p:sp>
        <p:nvSpPr>
          <p:cNvPr id="12" name="TextBox 12"/>
          <p:cNvSpPr txBox="1"/>
          <p:nvPr/>
        </p:nvSpPr>
        <p:spPr>
          <a:xfrm>
            <a:off x="925721" y="2990465"/>
            <a:ext cx="16468450" cy="5858511"/>
          </a:xfrm>
          <a:prstGeom prst="rect">
            <a:avLst/>
          </a:prstGeom>
        </p:spPr>
        <p:txBody>
          <a:bodyPr lIns="0" tIns="0" rIns="0" bIns="0" rtlCol="0" anchor="t">
            <a:spAutoFit/>
          </a:bodyPr>
          <a:lstStyle/>
          <a:p>
            <a:pPr algn="just">
              <a:lnSpc>
                <a:spcPts val="3919"/>
              </a:lnSpc>
            </a:pPr>
            <a:r>
              <a:rPr lang="en-US" sz="2799" b="1">
                <a:solidFill>
                  <a:srgbClr val="2C418D"/>
                </a:solidFill>
                <a:latin typeface="Futura Bold"/>
                <a:ea typeface="Futura Bold"/>
                <a:cs typeface="Futura Bold"/>
                <a:sym typeface="Futura Bold"/>
              </a:rPr>
              <a:t>Digital Pickup Confirmation</a:t>
            </a:r>
          </a:p>
          <a:p>
            <a:pPr marL="518157" lvl="1" indent="-259078" algn="just">
              <a:lnSpc>
                <a:spcPts val="3359"/>
              </a:lnSpc>
              <a:buFont typeface="Arial"/>
              <a:buChar char="•"/>
            </a:pPr>
            <a:r>
              <a:rPr lang="en-US" sz="2399">
                <a:solidFill>
                  <a:srgbClr val="2C418D"/>
                </a:solidFill>
                <a:latin typeface="Futura"/>
                <a:ea typeface="Futura"/>
                <a:cs typeface="Futura"/>
                <a:sym typeface="Futura"/>
              </a:rPr>
              <a:t> Drivers collect goods and send instant digital confirmation.</a:t>
            </a:r>
          </a:p>
          <a:p>
            <a:pPr algn="just">
              <a:lnSpc>
                <a:spcPts val="3779"/>
              </a:lnSpc>
            </a:pPr>
            <a:r>
              <a:rPr lang="en-US" sz="2699" b="1">
                <a:solidFill>
                  <a:srgbClr val="2C418D"/>
                </a:solidFill>
                <a:latin typeface="Futura Bold"/>
                <a:ea typeface="Futura Bold"/>
                <a:cs typeface="Futura Bold"/>
                <a:sym typeface="Futura Bold"/>
              </a:rPr>
              <a:t>Barcode Generation &amp; Attachment</a:t>
            </a:r>
          </a:p>
          <a:p>
            <a:pPr marL="518157" lvl="1" indent="-259078" algn="just">
              <a:lnSpc>
                <a:spcPts val="3359"/>
              </a:lnSpc>
              <a:buFont typeface="Arial"/>
              <a:buChar char="•"/>
            </a:pPr>
            <a:r>
              <a:rPr lang="en-US" sz="2399">
                <a:solidFill>
                  <a:srgbClr val="2C418D"/>
                </a:solidFill>
                <a:latin typeface="Futura"/>
                <a:ea typeface="Futura"/>
                <a:cs typeface="Futura"/>
                <a:sym typeface="Futura"/>
              </a:rPr>
              <a:t> Key details entered; barcode printed and attached to each batch.</a:t>
            </a:r>
          </a:p>
          <a:p>
            <a:pPr algn="just">
              <a:lnSpc>
                <a:spcPts val="3779"/>
              </a:lnSpc>
            </a:pPr>
            <a:r>
              <a:rPr lang="en-US" sz="2699" b="1">
                <a:solidFill>
                  <a:srgbClr val="2C418D"/>
                </a:solidFill>
                <a:latin typeface="Futura Bold"/>
                <a:ea typeface="Futura Bold"/>
                <a:cs typeface="Futura Bold"/>
                <a:sym typeface="Futura Bold"/>
              </a:rPr>
              <a:t>Barcode Scanning &amp; Sorting</a:t>
            </a:r>
          </a:p>
          <a:p>
            <a:pPr marL="518157" lvl="1" indent="-259078" algn="just">
              <a:lnSpc>
                <a:spcPts val="3359"/>
              </a:lnSpc>
              <a:buFont typeface="Arial"/>
              <a:buChar char="•"/>
            </a:pPr>
            <a:r>
              <a:rPr lang="en-US" sz="2399">
                <a:solidFill>
                  <a:srgbClr val="2C418D"/>
                </a:solidFill>
                <a:latin typeface="Futura"/>
                <a:ea typeface="Futura"/>
                <a:cs typeface="Futura"/>
                <a:sym typeface="Futura"/>
              </a:rPr>
              <a:t> Sorting team scans items into IMS; issues flagged for follow-up.</a:t>
            </a:r>
          </a:p>
          <a:p>
            <a:pPr algn="just">
              <a:lnSpc>
                <a:spcPts val="3779"/>
              </a:lnSpc>
            </a:pPr>
            <a:r>
              <a:rPr lang="en-US" sz="2699" b="1">
                <a:solidFill>
                  <a:srgbClr val="2C418D"/>
                </a:solidFill>
                <a:latin typeface="Futura Bold"/>
                <a:ea typeface="Futura Bold"/>
                <a:cs typeface="Futura Bold"/>
                <a:sym typeface="Futura Bold"/>
              </a:rPr>
              <a:t>Automated Categorization &amp; Allocation</a:t>
            </a:r>
          </a:p>
          <a:p>
            <a:pPr marL="518157" lvl="1" indent="-259078" algn="just">
              <a:lnSpc>
                <a:spcPts val="3359"/>
              </a:lnSpc>
              <a:buFont typeface="Arial"/>
              <a:buChar char="•"/>
            </a:pPr>
            <a:r>
              <a:rPr lang="en-US" sz="2399">
                <a:solidFill>
                  <a:srgbClr val="2C418D"/>
                </a:solidFill>
                <a:latin typeface="Futura"/>
                <a:ea typeface="Futura"/>
                <a:cs typeface="Futura"/>
                <a:sym typeface="Futura"/>
              </a:rPr>
              <a:t> IMS suggests where items go; sorting team confirms allocation.</a:t>
            </a:r>
          </a:p>
          <a:p>
            <a:pPr algn="just">
              <a:lnSpc>
                <a:spcPts val="3779"/>
              </a:lnSpc>
            </a:pPr>
            <a:r>
              <a:rPr lang="en-US" sz="2699" b="1">
                <a:solidFill>
                  <a:srgbClr val="2C418D"/>
                </a:solidFill>
                <a:latin typeface="Futura Bold"/>
                <a:ea typeface="Futura Bold"/>
                <a:cs typeface="Futura Bold"/>
                <a:sym typeface="Futura Bold"/>
              </a:rPr>
              <a:t>Operations &amp; Stock Coordination</a:t>
            </a:r>
          </a:p>
          <a:p>
            <a:pPr marL="518157" lvl="1" indent="-259078" algn="just">
              <a:lnSpc>
                <a:spcPts val="3359"/>
              </a:lnSpc>
              <a:buFont typeface="Arial"/>
              <a:buChar char="•"/>
            </a:pPr>
            <a:r>
              <a:rPr lang="en-US" sz="2399">
                <a:solidFill>
                  <a:srgbClr val="2C418D"/>
                </a:solidFill>
                <a:latin typeface="Futura"/>
                <a:ea typeface="Futura"/>
                <a:cs typeface="Futura"/>
                <a:sym typeface="Futura"/>
              </a:rPr>
              <a:t> Storage and operations use system data to manage transfers.</a:t>
            </a:r>
          </a:p>
          <a:p>
            <a:pPr algn="just">
              <a:lnSpc>
                <a:spcPts val="3779"/>
              </a:lnSpc>
            </a:pPr>
            <a:r>
              <a:rPr lang="en-US" sz="2699" b="1">
                <a:solidFill>
                  <a:srgbClr val="2C418D"/>
                </a:solidFill>
                <a:latin typeface="Futura Bold"/>
                <a:ea typeface="Futura Bold"/>
                <a:cs typeface="Futura Bold"/>
                <a:sym typeface="Futura Bold"/>
              </a:rPr>
              <a:t>Kitchen Logging &amp; Stock Automation</a:t>
            </a:r>
          </a:p>
          <a:p>
            <a:pPr marL="518157" lvl="1" indent="-259078" algn="just">
              <a:lnSpc>
                <a:spcPts val="3359"/>
              </a:lnSpc>
              <a:buFont typeface="Arial"/>
              <a:buChar char="•"/>
            </a:pPr>
            <a:r>
              <a:rPr lang="en-US" sz="2399">
                <a:solidFill>
                  <a:srgbClr val="2C418D"/>
                </a:solidFill>
                <a:latin typeface="Futura"/>
                <a:ea typeface="Futura"/>
                <a:cs typeface="Futura"/>
                <a:sym typeface="Futura"/>
              </a:rPr>
              <a:t> Meal prep logs usage; weekly automated updates optimize stock.</a:t>
            </a:r>
          </a:p>
          <a:p>
            <a:pPr algn="just">
              <a:lnSpc>
                <a:spcPts val="3359"/>
              </a:lnSpc>
            </a:pPr>
            <a:endParaRPr lang="en-US" sz="2399">
              <a:solidFill>
                <a:srgbClr val="2C418D"/>
              </a:solidFill>
              <a:latin typeface="Futura"/>
              <a:ea typeface="Futura"/>
              <a:cs typeface="Futura"/>
              <a:sym typeface="Futura"/>
            </a:endParaRPr>
          </a:p>
        </p:txBody>
      </p:sp>
      <p:sp>
        <p:nvSpPr>
          <p:cNvPr id="13" name="Freeform 13"/>
          <p:cNvSpPr/>
          <p:nvPr/>
        </p:nvSpPr>
        <p:spPr>
          <a:xfrm>
            <a:off x="12242716" y="6631577"/>
            <a:ext cx="4493813" cy="1508637"/>
          </a:xfrm>
          <a:custGeom>
            <a:avLst/>
            <a:gdLst/>
            <a:ahLst/>
            <a:cxnLst/>
            <a:rect l="l" t="t" r="r" b="b"/>
            <a:pathLst>
              <a:path w="4493813" h="1508637">
                <a:moveTo>
                  <a:pt x="0" y="0"/>
                </a:moveTo>
                <a:lnTo>
                  <a:pt x="4493813" y="0"/>
                </a:lnTo>
                <a:lnTo>
                  <a:pt x="4493813" y="1508637"/>
                </a:lnTo>
                <a:lnTo>
                  <a:pt x="0" y="1508637"/>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15887635" y="9593021"/>
            <a:ext cx="6578072" cy="361315"/>
          </a:xfrm>
          <a:prstGeom prst="rect">
            <a:avLst/>
          </a:prstGeom>
        </p:spPr>
        <p:txBody>
          <a:bodyPr lIns="0" tIns="0" rIns="0" bIns="0" rtlCol="0" anchor="t">
            <a:spAutoFit/>
          </a:bodyPr>
          <a:lstStyle/>
          <a:p>
            <a:pPr algn="just">
              <a:lnSpc>
                <a:spcPts val="2659"/>
              </a:lnSpc>
            </a:pPr>
            <a:r>
              <a:rPr lang="en-US" sz="1899" u="sng">
                <a:solidFill>
                  <a:srgbClr val="2C418D"/>
                </a:solidFill>
                <a:latin typeface="Futura"/>
                <a:ea typeface="Futura"/>
                <a:cs typeface="Futura"/>
                <a:sym typeface="Futura"/>
                <a:hlinkClick r:id="rId10" tooltip="https://www.zoho.com/au/inventory/"/>
              </a:rPr>
              <a:t>Zoho IMS</a:t>
            </a:r>
          </a:p>
        </p:txBody>
      </p:sp>
      <p:sp>
        <p:nvSpPr>
          <p:cNvPr id="15" name="TextBox 15"/>
          <p:cNvSpPr txBox="1"/>
          <p:nvPr/>
        </p:nvSpPr>
        <p:spPr>
          <a:xfrm>
            <a:off x="925721" y="600711"/>
            <a:ext cx="17064541" cy="1635751"/>
          </a:xfrm>
          <a:prstGeom prst="rect">
            <a:avLst/>
          </a:prstGeom>
        </p:spPr>
        <p:txBody>
          <a:bodyPr lIns="0" tIns="0" rIns="0" bIns="0" rtlCol="0" anchor="t">
            <a:spAutoFit/>
          </a:bodyPr>
          <a:lstStyle/>
          <a:p>
            <a:pPr algn="l">
              <a:lnSpc>
                <a:spcPts val="6379"/>
              </a:lnSpc>
            </a:pPr>
            <a:r>
              <a:rPr lang="en-US" sz="5799" b="1">
                <a:solidFill>
                  <a:srgbClr val="2C418D"/>
                </a:solidFill>
                <a:latin typeface="Lato Bold"/>
                <a:ea typeface="Lato Bold"/>
                <a:cs typeface="Lato Bold"/>
                <a:sym typeface="Lato Bold"/>
              </a:rPr>
              <a:t>To be: Categorical Sorting, Quality Control &amp; Strategic Storage</a:t>
            </a:r>
          </a:p>
        </p:txBody>
      </p:sp>
      <p:sp>
        <p:nvSpPr>
          <p:cNvPr id="16" name="TextBox 16"/>
          <p:cNvSpPr txBox="1"/>
          <p:nvPr/>
        </p:nvSpPr>
        <p:spPr>
          <a:xfrm>
            <a:off x="12242716" y="2557449"/>
            <a:ext cx="4199369" cy="3806190"/>
          </a:xfrm>
          <a:prstGeom prst="rect">
            <a:avLst/>
          </a:prstGeom>
        </p:spPr>
        <p:txBody>
          <a:bodyPr lIns="0" tIns="0" rIns="0" bIns="0" rtlCol="0" anchor="t">
            <a:spAutoFit/>
          </a:bodyPr>
          <a:lstStyle/>
          <a:p>
            <a:pPr algn="l">
              <a:lnSpc>
                <a:spcPts val="3359"/>
              </a:lnSpc>
            </a:pPr>
            <a:r>
              <a:rPr lang="en-US" sz="2399" b="1">
                <a:solidFill>
                  <a:srgbClr val="2C418D"/>
                </a:solidFill>
                <a:latin typeface="Futura Bold"/>
                <a:ea typeface="Futura Bold"/>
                <a:cs typeface="Futura Bold"/>
                <a:sym typeface="Futura Bold"/>
              </a:rPr>
              <a:t>Software Recommendation:</a:t>
            </a:r>
          </a:p>
          <a:p>
            <a:pPr algn="l">
              <a:lnSpc>
                <a:spcPts val="3359"/>
              </a:lnSpc>
            </a:pPr>
            <a:r>
              <a:rPr lang="en-US" sz="2399">
                <a:solidFill>
                  <a:srgbClr val="2C418D"/>
                </a:solidFill>
                <a:latin typeface="Futura"/>
                <a:ea typeface="Futura"/>
                <a:cs typeface="Futura"/>
                <a:sym typeface="Futura"/>
              </a:rPr>
              <a:t> We recommend using Zoho Inventory Management System (Zoho IMS)—a cost-effective, barcode-enabled platform offering real-time tracking, easy reporting, and seamless integration for non-profits like FaithWorks.</a:t>
            </a:r>
          </a:p>
        </p:txBody>
      </p:sp>
      <p:sp>
        <p:nvSpPr>
          <p:cNvPr id="17" name="Freeform 17"/>
          <p:cNvSpPr/>
          <p:nvPr/>
        </p:nvSpPr>
        <p:spPr>
          <a:xfrm>
            <a:off x="15771656" y="280709"/>
            <a:ext cx="2218605" cy="2218605"/>
          </a:xfrm>
          <a:custGeom>
            <a:avLst/>
            <a:gdLst/>
            <a:ahLst/>
            <a:cxnLst/>
            <a:rect l="l" t="t" r="r" b="b"/>
            <a:pathLst>
              <a:path w="2218605" h="2218605">
                <a:moveTo>
                  <a:pt x="0" y="0"/>
                </a:moveTo>
                <a:lnTo>
                  <a:pt x="2218605" y="0"/>
                </a:lnTo>
                <a:lnTo>
                  <a:pt x="2218605" y="2218605"/>
                </a:lnTo>
                <a:lnTo>
                  <a:pt x="0" y="2218605"/>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1496" y="8813146"/>
            <a:ext cx="7152149" cy="3662211"/>
          </a:xfrm>
          <a:custGeom>
            <a:avLst/>
            <a:gdLst/>
            <a:ahLst/>
            <a:cxnLst/>
            <a:rect l="l" t="t" r="r" b="b"/>
            <a:pathLst>
              <a:path w="7152149" h="3662211">
                <a:moveTo>
                  <a:pt x="0" y="0"/>
                </a:moveTo>
                <a:lnTo>
                  <a:pt x="7152149" y="0"/>
                </a:lnTo>
                <a:lnTo>
                  <a:pt x="7152149" y="3662212"/>
                </a:lnTo>
                <a:lnTo>
                  <a:pt x="0" y="36622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p:nvPr/>
        </p:nvGrpSpPr>
        <p:grpSpPr>
          <a:xfrm>
            <a:off x="11140200" y="-7414570"/>
            <a:ext cx="8699601" cy="9651032"/>
            <a:chOff x="0" y="0"/>
            <a:chExt cx="11599468" cy="12868043"/>
          </a:xfrm>
        </p:grpSpPr>
        <p:sp>
          <p:nvSpPr>
            <p:cNvPr id="4" name="Freeform 4"/>
            <p:cNvSpPr/>
            <p:nvPr/>
          </p:nvSpPr>
          <p:spPr>
            <a:xfrm rot="-10800000">
              <a:off x="0" y="6829098"/>
              <a:ext cx="11599468" cy="6038945"/>
            </a:xfrm>
            <a:custGeom>
              <a:avLst/>
              <a:gdLst/>
              <a:ahLst/>
              <a:cxnLst/>
              <a:rect l="l" t="t" r="r" b="b"/>
              <a:pathLst>
                <a:path w="11599468" h="6038945">
                  <a:moveTo>
                    <a:pt x="0" y="0"/>
                  </a:moveTo>
                  <a:lnTo>
                    <a:pt x="11599468" y="0"/>
                  </a:lnTo>
                  <a:lnTo>
                    <a:pt x="11599468" y="6038945"/>
                  </a:lnTo>
                  <a:lnTo>
                    <a:pt x="0" y="603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14353" y="2503785"/>
              <a:ext cx="9582246" cy="9390602"/>
            </a:xfrm>
            <a:custGeom>
              <a:avLst/>
              <a:gdLst/>
              <a:ahLst/>
              <a:cxnLst/>
              <a:rect l="l" t="t" r="r" b="b"/>
              <a:pathLst>
                <a:path w="9582246" h="9390602">
                  <a:moveTo>
                    <a:pt x="0" y="0"/>
                  </a:moveTo>
                  <a:lnTo>
                    <a:pt x="9582246" y="0"/>
                  </a:lnTo>
                  <a:lnTo>
                    <a:pt x="9582246" y="9390602"/>
                  </a:lnTo>
                  <a:lnTo>
                    <a:pt x="0" y="9390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484784" y="0"/>
              <a:ext cx="10629900" cy="10972800"/>
            </a:xfrm>
            <a:custGeom>
              <a:avLst/>
              <a:gdLst/>
              <a:ahLst/>
              <a:cxnLst/>
              <a:rect l="l" t="t" r="r" b="b"/>
              <a:pathLst>
                <a:path w="10629900" h="10972800">
                  <a:moveTo>
                    <a:pt x="0" y="0"/>
                  </a:moveTo>
                  <a:lnTo>
                    <a:pt x="10629900" y="0"/>
                  </a:lnTo>
                  <a:lnTo>
                    <a:pt x="10629900" y="10972800"/>
                  </a:lnTo>
                  <a:lnTo>
                    <a:pt x="0" y="10972800"/>
                  </a:lnTo>
                  <a:lnTo>
                    <a:pt x="0" y="0"/>
                  </a:lnTo>
                  <a:close/>
                </a:path>
              </a:pathLst>
            </a:custGeom>
            <a:blipFill>
              <a:blip r:embed="rId8"/>
              <a:stretch>
                <a:fillRect/>
              </a:stretch>
            </a:blipFill>
          </p:spPr>
          <p:txBody>
            <a:bodyPr/>
            <a:lstStyle/>
            <a:p>
              <a:endParaRPr lang="en-US"/>
            </a:p>
          </p:txBody>
        </p:sp>
      </p:grpSp>
      <p:sp>
        <p:nvSpPr>
          <p:cNvPr id="7" name="TextBox 7"/>
          <p:cNvSpPr txBox="1"/>
          <p:nvPr/>
        </p:nvSpPr>
        <p:spPr>
          <a:xfrm>
            <a:off x="925721" y="2122162"/>
            <a:ext cx="8797797" cy="6410961"/>
          </a:xfrm>
          <a:prstGeom prst="rect">
            <a:avLst/>
          </a:prstGeom>
        </p:spPr>
        <p:txBody>
          <a:bodyPr lIns="0" tIns="0" rIns="0" bIns="0" rtlCol="0" anchor="t">
            <a:spAutoFit/>
          </a:bodyPr>
          <a:lstStyle/>
          <a:p>
            <a:pPr algn="just">
              <a:lnSpc>
                <a:spcPts val="3919"/>
              </a:lnSpc>
            </a:pPr>
            <a:r>
              <a:rPr lang="en-US" sz="2799" b="1">
                <a:solidFill>
                  <a:srgbClr val="2C418D"/>
                </a:solidFill>
                <a:latin typeface="Futura Bold"/>
                <a:ea typeface="Futura Bold"/>
                <a:cs typeface="Futura Bold"/>
                <a:sym typeface="Futura Bold"/>
              </a:rPr>
              <a:t>Digital Membership &amp; Item Scanning:</a:t>
            </a:r>
          </a:p>
          <a:p>
            <a:pPr marL="604515" lvl="1" indent="-302257" algn="just">
              <a:lnSpc>
                <a:spcPts val="3919"/>
              </a:lnSpc>
              <a:buFont typeface="Arial"/>
              <a:buChar char="•"/>
            </a:pPr>
            <a:r>
              <a:rPr lang="en-US" sz="2799" b="1">
                <a:solidFill>
                  <a:srgbClr val="2C418D"/>
                </a:solidFill>
                <a:latin typeface="Futura Bold"/>
                <a:ea typeface="Futura Bold"/>
                <a:cs typeface="Futura Bold"/>
                <a:sym typeface="Futura Bold"/>
              </a:rPr>
              <a:t> </a:t>
            </a:r>
            <a:r>
              <a:rPr lang="en-US" sz="2799">
                <a:solidFill>
                  <a:srgbClr val="2C418D"/>
                </a:solidFill>
                <a:latin typeface="Futura"/>
                <a:ea typeface="Futura"/>
                <a:cs typeface="Futura"/>
                <a:sym typeface="Futura"/>
              </a:rPr>
              <a:t>Membership and items scanned into a cloud POS; automatic eligibility and pricing.</a:t>
            </a:r>
          </a:p>
          <a:p>
            <a:pPr algn="just">
              <a:lnSpc>
                <a:spcPts val="3919"/>
              </a:lnSpc>
            </a:pPr>
            <a:r>
              <a:rPr lang="en-US" sz="2799" b="1">
                <a:solidFill>
                  <a:srgbClr val="2C418D"/>
                </a:solidFill>
                <a:latin typeface="Futura Bold"/>
                <a:ea typeface="Futura Bold"/>
                <a:cs typeface="Futura Bold"/>
                <a:sym typeface="Futura Bold"/>
              </a:rPr>
              <a:t>Automated Benefits &amp; Pricing:</a:t>
            </a:r>
          </a:p>
          <a:p>
            <a:pPr marL="604515" lvl="1" indent="-302257" algn="just">
              <a:lnSpc>
                <a:spcPts val="3919"/>
              </a:lnSpc>
              <a:buFont typeface="Arial"/>
              <a:buChar char="•"/>
            </a:pPr>
            <a:r>
              <a:rPr lang="en-US" sz="2799" b="1">
                <a:solidFill>
                  <a:srgbClr val="2C418D"/>
                </a:solidFill>
                <a:latin typeface="Futura Bold"/>
                <a:ea typeface="Futura Bold"/>
                <a:cs typeface="Futura Bold"/>
                <a:sym typeface="Futura Bold"/>
              </a:rPr>
              <a:t> </a:t>
            </a:r>
            <a:r>
              <a:rPr lang="en-US" sz="2799">
                <a:solidFill>
                  <a:srgbClr val="2C418D"/>
                </a:solidFill>
                <a:latin typeface="Futura"/>
                <a:ea typeface="Futura"/>
                <a:cs typeface="Futura"/>
                <a:sym typeface="Futura"/>
              </a:rPr>
              <a:t>System applies free item rules and vegetable surcharges instantly.</a:t>
            </a:r>
          </a:p>
          <a:p>
            <a:pPr algn="just">
              <a:lnSpc>
                <a:spcPts val="3919"/>
              </a:lnSpc>
            </a:pPr>
            <a:r>
              <a:rPr lang="en-US" sz="2799" b="1">
                <a:solidFill>
                  <a:srgbClr val="2C418D"/>
                </a:solidFill>
                <a:latin typeface="Futura Bold"/>
                <a:ea typeface="Futura Bold"/>
                <a:cs typeface="Futura Bold"/>
                <a:sym typeface="Futura Bold"/>
              </a:rPr>
              <a:t>Digital Payment &amp; Receipts:</a:t>
            </a:r>
          </a:p>
          <a:p>
            <a:pPr marL="604515" lvl="1" indent="-302257" algn="just">
              <a:lnSpc>
                <a:spcPts val="3919"/>
              </a:lnSpc>
              <a:buFont typeface="Arial"/>
              <a:buChar char="•"/>
            </a:pPr>
            <a:r>
              <a:rPr lang="en-US" sz="2799">
                <a:solidFill>
                  <a:srgbClr val="2C418D"/>
                </a:solidFill>
                <a:latin typeface="Futura"/>
                <a:ea typeface="Futura"/>
                <a:cs typeface="Futura"/>
                <a:sym typeface="Futura"/>
              </a:rPr>
              <a:t>Fast, secure payments; receipts printed or sent via SMS.</a:t>
            </a:r>
          </a:p>
          <a:p>
            <a:pPr algn="just">
              <a:lnSpc>
                <a:spcPts val="3919"/>
              </a:lnSpc>
            </a:pPr>
            <a:r>
              <a:rPr lang="en-US" sz="2799" b="1">
                <a:solidFill>
                  <a:srgbClr val="2C418D"/>
                </a:solidFill>
                <a:latin typeface="Futura Bold"/>
                <a:ea typeface="Futura Bold"/>
                <a:cs typeface="Futura Bold"/>
                <a:sym typeface="Futura Bold"/>
              </a:rPr>
              <a:t>Streamlined Customer Flow:</a:t>
            </a:r>
          </a:p>
          <a:p>
            <a:pPr marL="604515" lvl="1" indent="-302257" algn="just">
              <a:lnSpc>
                <a:spcPts val="3919"/>
              </a:lnSpc>
              <a:buFont typeface="Arial"/>
              <a:buChar char="•"/>
            </a:pPr>
            <a:r>
              <a:rPr lang="en-US" sz="2799" b="1">
                <a:solidFill>
                  <a:srgbClr val="2C418D"/>
                </a:solidFill>
                <a:latin typeface="Futura Bold"/>
                <a:ea typeface="Futura Bold"/>
                <a:cs typeface="Futura Bold"/>
                <a:sym typeface="Futura Bold"/>
              </a:rPr>
              <a:t> </a:t>
            </a:r>
            <a:r>
              <a:rPr lang="en-US" sz="2799">
                <a:solidFill>
                  <a:srgbClr val="2C418D"/>
                </a:solidFill>
                <a:latin typeface="Futura"/>
                <a:ea typeface="Futura"/>
                <a:cs typeface="Futura"/>
                <a:sym typeface="Futura"/>
              </a:rPr>
              <a:t>Faster, more consistent service; improved access to yard items.</a:t>
            </a:r>
          </a:p>
          <a:p>
            <a:pPr algn="just">
              <a:lnSpc>
                <a:spcPts val="3359"/>
              </a:lnSpc>
            </a:pPr>
            <a:endParaRPr lang="en-US" sz="2799">
              <a:solidFill>
                <a:srgbClr val="2C418D"/>
              </a:solidFill>
              <a:latin typeface="Futura"/>
              <a:ea typeface="Futura"/>
              <a:cs typeface="Futura"/>
              <a:sym typeface="Futura"/>
            </a:endParaRPr>
          </a:p>
        </p:txBody>
      </p:sp>
      <p:sp>
        <p:nvSpPr>
          <p:cNvPr id="8" name="TextBox 8"/>
          <p:cNvSpPr txBox="1"/>
          <p:nvPr/>
        </p:nvSpPr>
        <p:spPr>
          <a:xfrm>
            <a:off x="925721" y="600711"/>
            <a:ext cx="17064541" cy="826126"/>
          </a:xfrm>
          <a:prstGeom prst="rect">
            <a:avLst/>
          </a:prstGeom>
        </p:spPr>
        <p:txBody>
          <a:bodyPr lIns="0" tIns="0" rIns="0" bIns="0" rtlCol="0" anchor="t">
            <a:spAutoFit/>
          </a:bodyPr>
          <a:lstStyle/>
          <a:p>
            <a:pPr algn="l">
              <a:lnSpc>
                <a:spcPts val="6379"/>
              </a:lnSpc>
            </a:pPr>
            <a:r>
              <a:rPr lang="en-US" sz="5799" b="1">
                <a:solidFill>
                  <a:srgbClr val="2C418D"/>
                </a:solidFill>
                <a:latin typeface="Lato Bold"/>
                <a:ea typeface="Lato Bold"/>
                <a:cs typeface="Lato Bold"/>
                <a:sym typeface="Lato Bold"/>
              </a:rPr>
              <a:t>To be: Customer Service &amp; Checkout </a:t>
            </a:r>
          </a:p>
        </p:txBody>
      </p:sp>
      <p:sp>
        <p:nvSpPr>
          <p:cNvPr id="9" name="Freeform 9"/>
          <p:cNvSpPr/>
          <p:nvPr/>
        </p:nvSpPr>
        <p:spPr>
          <a:xfrm>
            <a:off x="10704558" y="2703558"/>
            <a:ext cx="6554742" cy="6554742"/>
          </a:xfrm>
          <a:custGeom>
            <a:avLst/>
            <a:gdLst/>
            <a:ahLst/>
            <a:cxnLst/>
            <a:rect l="l" t="t" r="r" b="b"/>
            <a:pathLst>
              <a:path w="6554742" h="6554742">
                <a:moveTo>
                  <a:pt x="0" y="0"/>
                </a:moveTo>
                <a:lnTo>
                  <a:pt x="6554742" y="0"/>
                </a:lnTo>
                <a:lnTo>
                  <a:pt x="6554742" y="6554742"/>
                </a:lnTo>
                <a:lnTo>
                  <a:pt x="0" y="6554742"/>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11935761" y="3425689"/>
            <a:ext cx="4851635" cy="5491481"/>
          </a:xfrm>
          <a:prstGeom prst="rect">
            <a:avLst/>
          </a:prstGeom>
        </p:spPr>
        <p:txBody>
          <a:bodyPr lIns="0" tIns="0" rIns="0" bIns="0" rtlCol="0" anchor="t">
            <a:spAutoFit/>
          </a:bodyPr>
          <a:lstStyle/>
          <a:p>
            <a:pPr algn="ctr">
              <a:lnSpc>
                <a:spcPts val="3919"/>
              </a:lnSpc>
            </a:pPr>
            <a:r>
              <a:rPr lang="en-US" sz="2799" b="1">
                <a:solidFill>
                  <a:srgbClr val="2C418D"/>
                </a:solidFill>
                <a:latin typeface="Futura Bold"/>
                <a:ea typeface="Futura Bold"/>
                <a:cs typeface="Futura Bold"/>
                <a:sym typeface="Futura Bold"/>
              </a:rPr>
              <a:t>Improvements:</a:t>
            </a:r>
          </a:p>
          <a:p>
            <a:pPr marL="604515" lvl="1" indent="-302257" algn="l">
              <a:lnSpc>
                <a:spcPts val="3919"/>
              </a:lnSpc>
              <a:buFont typeface="Arial"/>
              <a:buChar char="•"/>
            </a:pPr>
            <a:r>
              <a:rPr lang="en-US" sz="2799">
                <a:solidFill>
                  <a:srgbClr val="2C418D"/>
                </a:solidFill>
                <a:latin typeface="Futura"/>
                <a:ea typeface="Futura"/>
                <a:cs typeface="Futura"/>
                <a:sym typeface="Futura"/>
              </a:rPr>
              <a:t>Automation speeds up checkout</a:t>
            </a:r>
          </a:p>
          <a:p>
            <a:pPr marL="604515" lvl="1" indent="-302257" algn="l">
              <a:lnSpc>
                <a:spcPts val="3919"/>
              </a:lnSpc>
              <a:buFont typeface="Arial"/>
              <a:buChar char="•"/>
            </a:pPr>
            <a:r>
              <a:rPr lang="en-US" sz="2799">
                <a:solidFill>
                  <a:srgbClr val="2C418D"/>
                </a:solidFill>
                <a:latin typeface="Futura"/>
                <a:ea typeface="Futura"/>
                <a:cs typeface="Futura"/>
                <a:sym typeface="Futura"/>
              </a:rPr>
              <a:t>Reduces errors and manual work</a:t>
            </a:r>
          </a:p>
          <a:p>
            <a:pPr marL="604515" lvl="1" indent="-302257" algn="l">
              <a:lnSpc>
                <a:spcPts val="3919"/>
              </a:lnSpc>
              <a:buFont typeface="Arial"/>
              <a:buChar char="•"/>
            </a:pPr>
            <a:r>
              <a:rPr lang="en-US" sz="2799">
                <a:solidFill>
                  <a:srgbClr val="2C418D"/>
                </a:solidFill>
                <a:latin typeface="Futura"/>
                <a:ea typeface="Futura"/>
                <a:cs typeface="Futura"/>
                <a:sym typeface="Futura"/>
              </a:rPr>
              <a:t>Better tracking and transparency</a:t>
            </a:r>
          </a:p>
          <a:p>
            <a:pPr marL="604515" lvl="1" indent="-302257" algn="l">
              <a:lnSpc>
                <a:spcPts val="3919"/>
              </a:lnSpc>
              <a:buFont typeface="Arial"/>
              <a:buChar char="•"/>
            </a:pPr>
            <a:r>
              <a:rPr lang="en-US" sz="2799">
                <a:solidFill>
                  <a:srgbClr val="2C418D"/>
                </a:solidFill>
                <a:latin typeface="Futura"/>
                <a:ea typeface="Futura"/>
                <a:cs typeface="Futura"/>
                <a:sym typeface="Futura"/>
              </a:rPr>
              <a:t>Easier for volunteers and fairer for customers</a:t>
            </a:r>
          </a:p>
          <a:p>
            <a:pPr marL="604515" lvl="1" indent="-302257" algn="l">
              <a:lnSpc>
                <a:spcPts val="3919"/>
              </a:lnSpc>
              <a:buFont typeface="Arial"/>
              <a:buChar char="•"/>
            </a:pPr>
            <a:endParaRPr lang="en-US" sz="2799">
              <a:solidFill>
                <a:srgbClr val="2C418D"/>
              </a:solidFill>
              <a:latin typeface="Futura"/>
              <a:ea typeface="Futura"/>
              <a:cs typeface="Futura"/>
              <a:sym typeface="Futura"/>
            </a:endParaRPr>
          </a:p>
          <a:p>
            <a:pPr algn="l">
              <a:lnSpc>
                <a:spcPts val="3919"/>
              </a:lnSpc>
            </a:pPr>
            <a:endParaRPr lang="en-US" sz="2799">
              <a:solidFill>
                <a:srgbClr val="2C418D"/>
              </a:solidFill>
              <a:latin typeface="Futura"/>
              <a:ea typeface="Futura"/>
              <a:cs typeface="Futura"/>
              <a:sym typeface="Futur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1296</Words>
  <Application>Microsoft Office PowerPoint</Application>
  <PresentationFormat>Custom</PresentationFormat>
  <Paragraphs>186</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Aileron Bold</vt:lpstr>
      <vt:lpstr>Calibri</vt:lpstr>
      <vt:lpstr>Arial</vt:lpstr>
      <vt:lpstr>Inter Bold</vt:lpstr>
      <vt:lpstr>Futura</vt:lpstr>
      <vt:lpstr>Lato Bold</vt:lpstr>
      <vt:lpstr>Futura Bold</vt:lpstr>
      <vt:lpstr>Inter</vt:lpstr>
      <vt:lpstr>Be Vietnam Ultra-Bold</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Purple Minimalist Modern Technology Pitch Deck Presentation</dc:title>
  <cp:lastModifiedBy>Saraf Rahman Khan</cp:lastModifiedBy>
  <cp:revision>6</cp:revision>
  <dcterms:created xsi:type="dcterms:W3CDTF">2006-08-16T00:00:00Z</dcterms:created>
  <dcterms:modified xsi:type="dcterms:W3CDTF">2025-08-10T09:21:30Z</dcterms:modified>
  <dc:identifier>DAGpJ87cXkA</dc:identifier>
</cp:coreProperties>
</file>